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3" r:id="rId6"/>
    <p:sldId id="260" r:id="rId7"/>
    <p:sldId id="262" r:id="rId8"/>
    <p:sldId id="261" r:id="rId9"/>
    <p:sldId id="268" r:id="rId10"/>
    <p:sldId id="283" r:id="rId11"/>
    <p:sldId id="264" r:id="rId12"/>
    <p:sldId id="266" r:id="rId13"/>
    <p:sldId id="265" r:id="rId14"/>
    <p:sldId id="269" r:id="rId15"/>
    <p:sldId id="270" r:id="rId16"/>
    <p:sldId id="271" r:id="rId17"/>
    <p:sldId id="272" r:id="rId18"/>
    <p:sldId id="275" r:id="rId19"/>
    <p:sldId id="282" r:id="rId20"/>
    <p:sldId id="273" r:id="rId21"/>
    <p:sldId id="281" r:id="rId22"/>
    <p:sldId id="274" r:id="rId23"/>
    <p:sldId id="276" r:id="rId24"/>
    <p:sldId id="277" r:id="rId25"/>
    <p:sldId id="278" r:id="rId26"/>
    <p:sldId id="280" r:id="rId27"/>
    <p:sldId id="279"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64" autoAdjust="0"/>
  </p:normalViewPr>
  <p:slideViewPr>
    <p:cSldViewPr snapToGrid="0">
      <p:cViewPr varScale="1">
        <p:scale>
          <a:sx n="73" d="100"/>
          <a:sy n="73"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27536-DA02-4089-BD8E-A6FC3485820F}" type="datetimeFigureOut">
              <a:rPr lang="en-IN" smtClean="0"/>
              <a:t>09-05-2026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732A2-8156-40F8-A0C1-70168B2E8F4D}" type="slidenum">
              <a:rPr lang="en-IN" smtClean="0"/>
              <a:t>‹#›</a:t>
            </a:fld>
            <a:endParaRPr lang="en-IN"/>
          </a:p>
        </p:txBody>
      </p:sp>
    </p:spTree>
    <p:extLst>
      <p:ext uri="{BB962C8B-B14F-4D97-AF65-F5344CB8AC3E}">
        <p14:creationId xmlns:p14="http://schemas.microsoft.com/office/powerpoint/2010/main" val="264250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20732A2-8156-40F8-A0C1-70168B2E8F4D}" type="slidenum">
              <a:rPr lang="en-IN" smtClean="0"/>
              <a:t>22</a:t>
            </a:fld>
            <a:endParaRPr lang="en-IN"/>
          </a:p>
        </p:txBody>
      </p:sp>
    </p:spTree>
    <p:extLst>
      <p:ext uri="{BB962C8B-B14F-4D97-AF65-F5344CB8AC3E}">
        <p14:creationId xmlns:p14="http://schemas.microsoft.com/office/powerpoint/2010/main" val="189919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20732A2-8156-40F8-A0C1-70168B2E8F4D}" type="slidenum">
              <a:rPr lang="en-IN" smtClean="0"/>
              <a:t>28</a:t>
            </a:fld>
            <a:endParaRPr lang="en-IN"/>
          </a:p>
        </p:txBody>
      </p:sp>
    </p:spTree>
    <p:extLst>
      <p:ext uri="{BB962C8B-B14F-4D97-AF65-F5344CB8AC3E}">
        <p14:creationId xmlns:p14="http://schemas.microsoft.com/office/powerpoint/2010/main" val="3096092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4C39958-1ADB-4068-883C-9DBA5E78812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32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0FE75B-BC4B-43E9-80B1-DBA980D99F88}" type="datetimeFigureOut">
              <a:rPr lang="en-IN" smtClean="0"/>
              <a:t>09-05-2026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108630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01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58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129249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89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89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012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42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40552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FE75B-BC4B-43E9-80B1-DBA980D99F88}" type="datetimeFigureOut">
              <a:rPr lang="en-IN" smtClean="0"/>
              <a:t>09-05-2026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C39958-1ADB-4068-883C-9DBA5E78812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59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FE75B-BC4B-43E9-80B1-DBA980D99F88}" type="datetimeFigureOut">
              <a:rPr lang="en-IN" smtClean="0"/>
              <a:t>09-05-2026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336954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FE75B-BC4B-43E9-80B1-DBA980D99F88}" type="datetimeFigureOut">
              <a:rPr lang="en-IN" smtClean="0"/>
              <a:t>09-05-2026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C39958-1ADB-4068-883C-9DBA5E78812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25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FE75B-BC4B-43E9-80B1-DBA980D99F88}" type="datetimeFigureOut">
              <a:rPr lang="en-IN" smtClean="0"/>
              <a:t>09-05-2026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C39958-1ADB-4068-883C-9DBA5E78812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3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FE75B-BC4B-43E9-80B1-DBA980D99F88}" type="datetimeFigureOut">
              <a:rPr lang="en-IN" smtClean="0"/>
              <a:t>09-05-2026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135104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0FE75B-BC4B-43E9-80B1-DBA980D99F88}" type="datetimeFigureOut">
              <a:rPr lang="en-IN" smtClean="0"/>
              <a:t>09-05-2026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C39958-1ADB-4068-883C-9DBA5E78812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62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0FE75B-BC4B-43E9-80B1-DBA980D99F88}" type="datetimeFigureOut">
              <a:rPr lang="en-IN" smtClean="0"/>
              <a:t>09-05-2026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C39958-1ADB-4068-883C-9DBA5E788121}" type="slidenum">
              <a:rPr lang="en-IN" smtClean="0"/>
              <a:t>‹#›</a:t>
            </a:fld>
            <a:endParaRPr lang="en-IN"/>
          </a:p>
        </p:txBody>
      </p:sp>
    </p:spTree>
    <p:extLst>
      <p:ext uri="{BB962C8B-B14F-4D97-AF65-F5344CB8AC3E}">
        <p14:creationId xmlns:p14="http://schemas.microsoft.com/office/powerpoint/2010/main" val="117152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0FE75B-BC4B-43E9-80B1-DBA980D99F88}" type="datetimeFigureOut">
              <a:rPr lang="en-IN" smtClean="0"/>
              <a:t>09-05-2026</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39958-1ADB-4068-883C-9DBA5E788121}" type="slidenum">
              <a:rPr lang="en-IN" smtClean="0"/>
              <a:t>‹#›</a:t>
            </a:fld>
            <a:endParaRPr lang="en-IN"/>
          </a:p>
        </p:txBody>
      </p:sp>
    </p:spTree>
    <p:extLst>
      <p:ext uri="{BB962C8B-B14F-4D97-AF65-F5344CB8AC3E}">
        <p14:creationId xmlns:p14="http://schemas.microsoft.com/office/powerpoint/2010/main" val="502453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Amendment of the Constitution</a:t>
            </a:r>
            <a:endParaRPr lang="en-IN" dirty="0"/>
          </a:p>
        </p:txBody>
      </p:sp>
      <p:sp>
        <p:nvSpPr>
          <p:cNvPr id="3" name="Subtitle 2"/>
          <p:cNvSpPr>
            <a:spLocks noGrp="1"/>
          </p:cNvSpPr>
          <p:nvPr>
            <p:ph type="subTitle" idx="1"/>
          </p:nvPr>
        </p:nvSpPr>
        <p:spPr/>
        <p:txBody>
          <a:bodyPr/>
          <a:lstStyle/>
          <a:p>
            <a:r>
              <a:rPr lang="en-US" dirty="0" err="1"/>
              <a:t>Dr</a:t>
            </a:r>
            <a:r>
              <a:rPr lang="en-US" dirty="0"/>
              <a:t> </a:t>
            </a:r>
            <a:r>
              <a:rPr lang="en-US" dirty="0" err="1"/>
              <a:t>Swapna</a:t>
            </a:r>
            <a:r>
              <a:rPr lang="en-US" dirty="0"/>
              <a:t> </a:t>
            </a:r>
            <a:r>
              <a:rPr lang="en-US" dirty="0" err="1"/>
              <a:t>Manindranath</a:t>
            </a:r>
            <a:r>
              <a:rPr lang="en-US" dirty="0"/>
              <a:t> </a:t>
            </a:r>
            <a:r>
              <a:rPr lang="en-US" dirty="0" err="1"/>
              <a:t>Deka</a:t>
            </a:r>
            <a:endParaRPr lang="en-US" dirty="0"/>
          </a:p>
          <a:p>
            <a:r>
              <a:rPr lang="en-US" dirty="0"/>
              <a:t>Vice Principal, Dispur Law College.</a:t>
            </a:r>
            <a:endParaRPr lang="en-IN" dirty="0"/>
          </a:p>
        </p:txBody>
      </p:sp>
    </p:spTree>
    <p:extLst>
      <p:ext uri="{BB962C8B-B14F-4D97-AF65-F5344CB8AC3E}">
        <p14:creationId xmlns:p14="http://schemas.microsoft.com/office/powerpoint/2010/main" val="416892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of West Bengal v Bella Banerjee</a:t>
            </a:r>
            <a:br>
              <a:rPr lang="en-US" dirty="0"/>
            </a:br>
            <a:r>
              <a:rPr lang="en-US" dirty="0"/>
              <a:t>AIR 1954 SC 170</a:t>
            </a:r>
            <a:endParaRPr lang="en-IN" dirty="0"/>
          </a:p>
        </p:txBody>
      </p:sp>
      <p:sp>
        <p:nvSpPr>
          <p:cNvPr id="3" name="Content Placeholder 2"/>
          <p:cNvSpPr>
            <a:spLocks noGrp="1"/>
          </p:cNvSpPr>
          <p:nvPr>
            <p:ph idx="1"/>
          </p:nvPr>
        </p:nvSpPr>
        <p:spPr/>
        <p:txBody>
          <a:bodyPr>
            <a:normAutofit fontScale="92500"/>
          </a:bodyPr>
          <a:lstStyle/>
          <a:p>
            <a:r>
              <a:rPr lang="en-US" dirty="0"/>
              <a:t>Bella Banerjee challenged the West Bengal Land Development and Planning Act, 1948 that the compensation paid by the West Bengal </a:t>
            </a:r>
            <a:r>
              <a:rPr lang="en-US" dirty="0" err="1"/>
              <a:t>Govt</a:t>
            </a:r>
            <a:r>
              <a:rPr lang="en-US" dirty="0"/>
              <a:t> for acquisition of land for settling of migrants from Bangladesh was not adequate. </a:t>
            </a:r>
          </a:p>
          <a:p>
            <a:r>
              <a:rPr lang="en-US" dirty="0"/>
              <a:t>The case was heard by a four judge bench which through a unanimous judgment ruled that the compensation paid for acquisition of lands for public purposes must be just equivalent at the market rate.</a:t>
            </a:r>
          </a:p>
          <a:p>
            <a:r>
              <a:rPr lang="en-US" dirty="0"/>
              <a:t>Consequently the </a:t>
            </a:r>
            <a:r>
              <a:rPr lang="en-US" dirty="0" err="1"/>
              <a:t>Const</a:t>
            </a:r>
            <a:r>
              <a:rPr lang="en-US" dirty="0"/>
              <a:t> 4</a:t>
            </a:r>
            <a:r>
              <a:rPr lang="en-US" baseline="30000" dirty="0"/>
              <a:t>th</a:t>
            </a:r>
            <a:r>
              <a:rPr lang="en-US" dirty="0"/>
              <a:t> </a:t>
            </a:r>
            <a:r>
              <a:rPr lang="en-US" dirty="0" err="1"/>
              <a:t>Amnd</a:t>
            </a:r>
            <a:r>
              <a:rPr lang="en-US" dirty="0"/>
              <a:t> Act, 1955 amended articles 31 and 31 A to restrict judicial review of compensation for acquired </a:t>
            </a:r>
            <a:r>
              <a:rPr lang="en-US"/>
              <a:t>private property.</a:t>
            </a:r>
            <a:endParaRPr lang="en-IN" dirty="0"/>
          </a:p>
        </p:txBody>
      </p:sp>
    </p:spTree>
    <p:extLst>
      <p:ext uri="{BB962C8B-B14F-4D97-AF65-F5344CB8AC3E}">
        <p14:creationId xmlns:p14="http://schemas.microsoft.com/office/powerpoint/2010/main" val="380454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Sajjan</a:t>
            </a:r>
            <a:r>
              <a:rPr lang="en-US" dirty="0"/>
              <a:t> Singh v State of Rajasthan </a:t>
            </a:r>
            <a:br>
              <a:rPr lang="en-US" dirty="0"/>
            </a:br>
            <a:r>
              <a:rPr lang="en-US" dirty="0"/>
              <a:t>AIR 1965 SC 845</a:t>
            </a:r>
            <a:endParaRPr lang="en-IN" dirty="0"/>
          </a:p>
        </p:txBody>
      </p:sp>
      <p:sp>
        <p:nvSpPr>
          <p:cNvPr id="3" name="Content Placeholder 2"/>
          <p:cNvSpPr>
            <a:spLocks noGrp="1"/>
          </p:cNvSpPr>
          <p:nvPr>
            <p:ph idx="1"/>
          </p:nvPr>
        </p:nvSpPr>
        <p:spPr/>
        <p:txBody>
          <a:bodyPr/>
          <a:lstStyle/>
          <a:p>
            <a:r>
              <a:rPr lang="en-US" dirty="0"/>
              <a:t>The Constitution Seventeenth Amendment, 1964 was challenged as it inserted 44 State laws in the Ninth Schedule .</a:t>
            </a:r>
          </a:p>
          <a:p>
            <a:r>
              <a:rPr lang="en-US" dirty="0"/>
              <a:t>The 17</a:t>
            </a:r>
            <a:r>
              <a:rPr lang="en-US" baseline="30000" dirty="0"/>
              <a:t>th</a:t>
            </a:r>
            <a:r>
              <a:rPr lang="en-US" dirty="0"/>
              <a:t> </a:t>
            </a:r>
            <a:r>
              <a:rPr lang="en-US" dirty="0" err="1"/>
              <a:t>Const</a:t>
            </a:r>
            <a:r>
              <a:rPr lang="en-US" dirty="0"/>
              <a:t> </a:t>
            </a:r>
            <a:r>
              <a:rPr lang="en-US" dirty="0" err="1"/>
              <a:t>Amnd</a:t>
            </a:r>
            <a:r>
              <a:rPr lang="en-US" dirty="0"/>
              <a:t> Act 1964 modified Article 31 A to expand the definition of estate to include more ceiling laws and place them beyond judicial review.</a:t>
            </a:r>
          </a:p>
          <a:p>
            <a:r>
              <a:rPr lang="en-US" dirty="0"/>
              <a:t>The same issues as in </a:t>
            </a:r>
            <a:r>
              <a:rPr lang="en-US" i="1" dirty="0" err="1"/>
              <a:t>Shankari</a:t>
            </a:r>
            <a:r>
              <a:rPr lang="en-US" i="1" dirty="0"/>
              <a:t> Prasad </a:t>
            </a:r>
            <a:r>
              <a:rPr lang="en-US" dirty="0"/>
              <a:t>were placed for arguments and the precedent set in </a:t>
            </a:r>
            <a:r>
              <a:rPr lang="en-US" i="1" dirty="0" err="1"/>
              <a:t>Shankari</a:t>
            </a:r>
            <a:r>
              <a:rPr lang="en-US" i="1" dirty="0"/>
              <a:t> Prasad </a:t>
            </a:r>
            <a:r>
              <a:rPr lang="en-US" dirty="0"/>
              <a:t>was ruled this time but by a fractured opinion of 3:2. </a:t>
            </a:r>
            <a:endParaRPr lang="en-IN" dirty="0"/>
          </a:p>
        </p:txBody>
      </p:sp>
    </p:spTree>
    <p:extLst>
      <p:ext uri="{BB962C8B-B14F-4D97-AF65-F5344CB8AC3E}">
        <p14:creationId xmlns:p14="http://schemas.microsoft.com/office/powerpoint/2010/main" val="425697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Minority opinion of Justice </a:t>
            </a:r>
            <a:r>
              <a:rPr lang="en-US" dirty="0" err="1"/>
              <a:t>Mudholkar</a:t>
            </a:r>
            <a:r>
              <a:rPr lang="en-US" dirty="0"/>
              <a:t> and Justice </a:t>
            </a:r>
            <a:r>
              <a:rPr lang="en-US" dirty="0" err="1"/>
              <a:t>Hidyatullah</a:t>
            </a:r>
            <a:endParaRPr lang="en-IN" dirty="0"/>
          </a:p>
        </p:txBody>
      </p:sp>
      <p:sp>
        <p:nvSpPr>
          <p:cNvPr id="3" name="Content Placeholder 2"/>
          <p:cNvSpPr>
            <a:spLocks noGrp="1"/>
          </p:cNvSpPr>
          <p:nvPr>
            <p:ph idx="1"/>
          </p:nvPr>
        </p:nvSpPr>
        <p:spPr/>
        <p:txBody>
          <a:bodyPr/>
          <a:lstStyle/>
          <a:p>
            <a:r>
              <a:rPr lang="en-US" dirty="0"/>
              <a:t>Justice </a:t>
            </a:r>
            <a:r>
              <a:rPr lang="en-US" dirty="0" err="1"/>
              <a:t>Mudholkar</a:t>
            </a:r>
            <a:r>
              <a:rPr lang="en-US" dirty="0"/>
              <a:t> emphasized the importance of safeguarding the basic features of the Constitution arguing that unrestricted amendment powers under Art 368 could amend its fundamental principles.</a:t>
            </a:r>
          </a:p>
          <a:p>
            <a:r>
              <a:rPr lang="en-US" dirty="0"/>
              <a:t>Justice </a:t>
            </a:r>
            <a:r>
              <a:rPr lang="en-US" dirty="0" err="1"/>
              <a:t>Hidyatullah</a:t>
            </a:r>
            <a:r>
              <a:rPr lang="en-US" dirty="0"/>
              <a:t> asserted that fundamental rights are integral to the Constitution and should not be subjected to amendments that could compromise their sanctity.</a:t>
            </a:r>
            <a:endParaRPr lang="en-IN" dirty="0"/>
          </a:p>
        </p:txBody>
      </p:sp>
    </p:spTree>
    <p:extLst>
      <p:ext uri="{BB962C8B-B14F-4D97-AF65-F5344CB8AC3E}">
        <p14:creationId xmlns:p14="http://schemas.microsoft.com/office/powerpoint/2010/main" val="102421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Maharaja </a:t>
            </a:r>
            <a:r>
              <a:rPr lang="en-US" dirty="0" err="1"/>
              <a:t>Sajjan</a:t>
            </a:r>
            <a:r>
              <a:rPr lang="en-US" dirty="0"/>
              <a:t> Singh of </a:t>
            </a:r>
            <a:r>
              <a:rPr lang="en-US" dirty="0" err="1"/>
              <a:t>Ratlam</a:t>
            </a:r>
            <a:r>
              <a:rPr lang="en-US" dirty="0"/>
              <a:t> in Rajasthan</a:t>
            </a:r>
            <a:endParaRPr lang="en-IN" dirty="0"/>
          </a:p>
        </p:txBody>
      </p:sp>
      <p:pic>
        <p:nvPicPr>
          <p:cNvPr id="4098" name="Picture 2" descr="Sajjan Singh of Ratlam - Color Ph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357437"/>
            <a:ext cx="5119253" cy="3225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414655" y="2357437"/>
            <a:ext cx="4481943" cy="3225945"/>
          </a:xfrm>
          <a:prstGeom prst="rect">
            <a:avLst/>
          </a:prstGeom>
        </p:spPr>
      </p:pic>
    </p:spTree>
    <p:extLst>
      <p:ext uri="{BB962C8B-B14F-4D97-AF65-F5344CB8AC3E}">
        <p14:creationId xmlns:p14="http://schemas.microsoft.com/office/powerpoint/2010/main" val="423016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 C </a:t>
            </a:r>
            <a:r>
              <a:rPr lang="en-US" sz="3600" dirty="0" err="1"/>
              <a:t>Goloknath</a:t>
            </a:r>
            <a:r>
              <a:rPr lang="en-US" sz="3600" dirty="0"/>
              <a:t> v State of Punjab,</a:t>
            </a:r>
            <a:br>
              <a:rPr lang="en-US" sz="3600" dirty="0"/>
            </a:br>
            <a:r>
              <a:rPr lang="en-US" sz="3600" dirty="0"/>
              <a:t>AIR 1967 SC 1643</a:t>
            </a:r>
            <a:endParaRPr lang="en-IN" sz="3600" dirty="0"/>
          </a:p>
        </p:txBody>
      </p:sp>
      <p:pic>
        <p:nvPicPr>
          <p:cNvPr id="5122" name="Picture 2" descr="An aristocratic missionary and a question of property: When SC put checks  on Parliament's power to tinker with Constitution | Long Reads News - The  Indian Expr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583" y="2438401"/>
            <a:ext cx="9282544" cy="374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3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of the case</a:t>
            </a:r>
            <a:endParaRPr lang="en-IN" dirty="0"/>
          </a:p>
        </p:txBody>
      </p:sp>
      <p:sp>
        <p:nvSpPr>
          <p:cNvPr id="3" name="Content Placeholder 2"/>
          <p:cNvSpPr>
            <a:spLocks noGrp="1"/>
          </p:cNvSpPr>
          <p:nvPr>
            <p:ph idx="1"/>
          </p:nvPr>
        </p:nvSpPr>
        <p:spPr/>
        <p:txBody>
          <a:bodyPr/>
          <a:lstStyle/>
          <a:p>
            <a:r>
              <a:rPr lang="en-US" dirty="0"/>
              <a:t>The I C </a:t>
            </a:r>
            <a:r>
              <a:rPr lang="en-US" dirty="0" err="1"/>
              <a:t>Golok</a:t>
            </a:r>
            <a:r>
              <a:rPr lang="en-US" dirty="0"/>
              <a:t> </a:t>
            </a:r>
            <a:r>
              <a:rPr lang="en-US" dirty="0" err="1"/>
              <a:t>Nath</a:t>
            </a:r>
            <a:r>
              <a:rPr lang="en-US" dirty="0"/>
              <a:t> family had challenged the Punjab Land Tenures Act, 1953 on the ground that it had restricted their land ownership rights </a:t>
            </a:r>
            <a:r>
              <a:rPr lang="en-US" dirty="0" err="1"/>
              <a:t>ond</a:t>
            </a:r>
            <a:r>
              <a:rPr lang="en-US" dirty="0"/>
              <a:t> was a violation of their fundamental right to property under Article 19 (1) (f) and Article 31.</a:t>
            </a:r>
            <a:endParaRPr lang="en-IN" dirty="0"/>
          </a:p>
        </p:txBody>
      </p:sp>
    </p:spTree>
    <p:extLst>
      <p:ext uri="{BB962C8B-B14F-4D97-AF65-F5344CB8AC3E}">
        <p14:creationId xmlns:p14="http://schemas.microsoft.com/office/powerpoint/2010/main" val="391534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raised</a:t>
            </a:r>
            <a:endParaRPr lang="en-IN" dirty="0"/>
          </a:p>
        </p:txBody>
      </p:sp>
      <p:sp>
        <p:nvSpPr>
          <p:cNvPr id="5" name="Content Placeholder 4"/>
          <p:cNvSpPr>
            <a:spLocks noGrp="1"/>
          </p:cNvSpPr>
          <p:nvPr>
            <p:ph idx="1"/>
          </p:nvPr>
        </p:nvSpPr>
        <p:spPr>
          <a:xfrm>
            <a:off x="1295401" y="2285999"/>
            <a:ext cx="9601196" cy="3699165"/>
          </a:xfrm>
        </p:spPr>
        <p:txBody>
          <a:bodyPr>
            <a:normAutofit fontScale="85000" lnSpcReduction="10000"/>
          </a:bodyPr>
          <a:lstStyle/>
          <a:p>
            <a:endParaRPr lang="en-US" dirty="0"/>
          </a:p>
          <a:p>
            <a:r>
              <a:rPr lang="en-US" dirty="0"/>
              <a:t>1) Whether the power to amend the Constitution resides in Article 368 or in the residuary power under Article 248, List I, Entry 97?</a:t>
            </a:r>
          </a:p>
          <a:p>
            <a:r>
              <a:rPr lang="en-US" dirty="0"/>
              <a:t>2) Whether the fundamental rights in Part III can be amended and abridged  by the procedure in Article 368?</a:t>
            </a:r>
          </a:p>
          <a:p>
            <a:r>
              <a:rPr lang="en-US" dirty="0"/>
              <a:t>3) Whether the word ‘law’ in Article 13(2) includes “constitutional amendments”?</a:t>
            </a:r>
          </a:p>
          <a:p>
            <a:r>
              <a:rPr lang="en-US" dirty="0"/>
              <a:t>4) Whether the scheme of the fundamental rights enshrined in the Constitution was intended to be permanent and unamenable?</a:t>
            </a:r>
          </a:p>
          <a:p>
            <a:r>
              <a:rPr lang="en-US" dirty="0"/>
              <a:t>5) Whether the Const. 17</a:t>
            </a:r>
            <a:r>
              <a:rPr lang="en-US" baseline="30000" dirty="0"/>
              <a:t>th</a:t>
            </a:r>
            <a:r>
              <a:rPr lang="en-US" dirty="0"/>
              <a:t> </a:t>
            </a:r>
            <a:r>
              <a:rPr lang="en-US" dirty="0" err="1"/>
              <a:t>Amnd</a:t>
            </a:r>
            <a:r>
              <a:rPr lang="en-US" dirty="0"/>
              <a:t> Act, 1964 violates Art. 13 of the Constitution?</a:t>
            </a:r>
          </a:p>
          <a:p>
            <a:r>
              <a:rPr lang="en-US" dirty="0"/>
              <a:t>6) Whether the Act of 1953 and 1962 violates fundamental rights and hence invalid?</a:t>
            </a:r>
            <a:endParaRPr lang="en-IN" dirty="0"/>
          </a:p>
        </p:txBody>
      </p:sp>
    </p:spTree>
    <p:extLst>
      <p:ext uri="{BB962C8B-B14F-4D97-AF65-F5344CB8AC3E}">
        <p14:creationId xmlns:p14="http://schemas.microsoft.com/office/powerpoint/2010/main" val="429160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(6:5)</a:t>
            </a:r>
            <a:endParaRPr lang="en-IN" dirty="0"/>
          </a:p>
        </p:txBody>
      </p:sp>
      <p:sp>
        <p:nvSpPr>
          <p:cNvPr id="5" name="Content Placeholder 4"/>
          <p:cNvSpPr>
            <a:spLocks noGrp="1"/>
          </p:cNvSpPr>
          <p:nvPr>
            <p:ph idx="1"/>
          </p:nvPr>
        </p:nvSpPr>
        <p:spPr>
          <a:xfrm>
            <a:off x="1295401" y="2452255"/>
            <a:ext cx="9601196" cy="3505200"/>
          </a:xfrm>
        </p:spPr>
        <p:txBody>
          <a:bodyPr>
            <a:normAutofit fontScale="70000" lnSpcReduction="20000"/>
          </a:bodyPr>
          <a:lstStyle/>
          <a:p>
            <a:r>
              <a:rPr lang="en-US" dirty="0"/>
              <a:t>1) Power to amend the Constitution is derived from Articles 245, 246 and 248 and not from 368 which deals with only procedure of amendment.</a:t>
            </a:r>
          </a:p>
          <a:p>
            <a:r>
              <a:rPr lang="en-US" dirty="0"/>
              <a:t>2) Amendment is law within the meaning of Article 13 and hence if it violates the fundamental rights in Part III  they are void.</a:t>
            </a:r>
          </a:p>
          <a:p>
            <a:r>
              <a:rPr lang="en-US" dirty="0"/>
              <a:t>3) The word “law” in Article 13 includes “constitutional amendments” and hence they can be challenged on the ground of violation of Part III.</a:t>
            </a:r>
          </a:p>
          <a:p>
            <a:r>
              <a:rPr lang="en-US" dirty="0"/>
              <a:t>4) The scheme of fundamental rights are amenable. Parliament shall have no power from the date of the decision to amend Part III.</a:t>
            </a:r>
          </a:p>
          <a:p>
            <a:r>
              <a:rPr lang="en-US" dirty="0"/>
              <a:t>5) By applying the doctrine of “Prospective Overruling”, the Const. 17</a:t>
            </a:r>
            <a:r>
              <a:rPr lang="en-US" baseline="30000" dirty="0"/>
              <a:t>th</a:t>
            </a:r>
            <a:r>
              <a:rPr lang="en-US" dirty="0"/>
              <a:t> </a:t>
            </a:r>
            <a:r>
              <a:rPr lang="en-US" dirty="0" err="1"/>
              <a:t>Amnd</a:t>
            </a:r>
            <a:r>
              <a:rPr lang="en-US" dirty="0"/>
              <a:t> Act cannot be challenged.</a:t>
            </a:r>
          </a:p>
          <a:p>
            <a:r>
              <a:rPr lang="en-US" dirty="0"/>
              <a:t>6) The Punjab Security of Land Tenures Act, 1953 and the Mysore Land Reforms Act, 1962 are valid.</a:t>
            </a:r>
            <a:endParaRPr lang="en-IN" dirty="0"/>
          </a:p>
        </p:txBody>
      </p:sp>
    </p:spTree>
    <p:extLst>
      <p:ext uri="{BB962C8B-B14F-4D97-AF65-F5344CB8AC3E}">
        <p14:creationId xmlns:p14="http://schemas.microsoft.com/office/powerpoint/2010/main" val="233948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Constitution 24</a:t>
            </a:r>
            <a:r>
              <a:rPr lang="en-US" baseline="30000" dirty="0"/>
              <a:t>th</a:t>
            </a:r>
            <a:r>
              <a:rPr lang="en-US" dirty="0"/>
              <a:t> Amendment Act, 1971</a:t>
            </a:r>
            <a:endParaRPr lang="en-IN" dirty="0"/>
          </a:p>
        </p:txBody>
      </p:sp>
      <p:sp>
        <p:nvSpPr>
          <p:cNvPr id="3" name="Content Placeholder 2"/>
          <p:cNvSpPr>
            <a:spLocks noGrp="1"/>
          </p:cNvSpPr>
          <p:nvPr>
            <p:ph idx="1"/>
          </p:nvPr>
        </p:nvSpPr>
        <p:spPr/>
        <p:txBody>
          <a:bodyPr>
            <a:normAutofit lnSpcReduction="10000"/>
          </a:bodyPr>
          <a:lstStyle/>
          <a:p>
            <a:r>
              <a:rPr lang="en-US" dirty="0"/>
              <a:t>It changed the title of Art.368 – “Power of Parliament to amend the Constitution and procedure therefor” (Art.368)</a:t>
            </a:r>
          </a:p>
          <a:p>
            <a:r>
              <a:rPr lang="en-US" dirty="0"/>
              <a:t>It gave a constituent power to the Parliament to amend by way of addition, variation repeal; (Art. 368 (1))</a:t>
            </a:r>
          </a:p>
          <a:p>
            <a:r>
              <a:rPr lang="en-US" dirty="0"/>
              <a:t>It made obligatory for the President to give his assent to the amended bill. (Art. 368 (2))</a:t>
            </a:r>
          </a:p>
          <a:p>
            <a:r>
              <a:rPr lang="en-US" dirty="0"/>
              <a:t>It provide judicial review shall not apply to constitutional amendments. (Art. 368 (3))</a:t>
            </a:r>
          </a:p>
          <a:p>
            <a:endParaRPr lang="en-IN" dirty="0"/>
          </a:p>
        </p:txBody>
      </p:sp>
    </p:spTree>
    <p:extLst>
      <p:ext uri="{BB962C8B-B14F-4D97-AF65-F5344CB8AC3E}">
        <p14:creationId xmlns:p14="http://schemas.microsoft.com/office/powerpoint/2010/main" val="55780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Did </a:t>
            </a:r>
            <a:r>
              <a:rPr lang="en-US" dirty="0" err="1"/>
              <a:t>Golok</a:t>
            </a:r>
            <a:r>
              <a:rPr lang="en-US" dirty="0"/>
              <a:t> </a:t>
            </a:r>
            <a:r>
              <a:rPr lang="en-US" dirty="0" err="1"/>
              <a:t>Nath</a:t>
            </a:r>
            <a:r>
              <a:rPr lang="en-US" dirty="0"/>
              <a:t> and his family win the case?</a:t>
            </a:r>
            <a:endParaRPr lang="en-IN" dirty="0"/>
          </a:p>
        </p:txBody>
      </p:sp>
      <p:sp>
        <p:nvSpPr>
          <p:cNvPr id="3" name="Content Placeholder 2"/>
          <p:cNvSpPr>
            <a:spLocks noGrp="1"/>
          </p:cNvSpPr>
          <p:nvPr>
            <p:ph idx="1"/>
          </p:nvPr>
        </p:nvSpPr>
        <p:spPr/>
        <p:txBody>
          <a:bodyPr/>
          <a:lstStyle/>
          <a:p>
            <a:r>
              <a:rPr lang="en-US" dirty="0"/>
              <a:t>Legally Yes.</a:t>
            </a:r>
          </a:p>
          <a:p>
            <a:r>
              <a:rPr lang="en-US" dirty="0"/>
              <a:t>But because of the application of the Doctrine of Prospective Overruling they could not get back the property acquired by the Punjab Govt.</a:t>
            </a:r>
            <a:endParaRPr lang="en-IN" dirty="0"/>
          </a:p>
        </p:txBody>
      </p:sp>
    </p:spTree>
    <p:extLst>
      <p:ext uri="{BB962C8B-B14F-4D97-AF65-F5344CB8AC3E}">
        <p14:creationId xmlns:p14="http://schemas.microsoft.com/office/powerpoint/2010/main" val="337675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Constituent Assembly Debates on Amendment</a:t>
            </a:r>
            <a:endParaRPr lang="en-IN" dirty="0"/>
          </a:p>
        </p:txBody>
      </p:sp>
      <p:sp>
        <p:nvSpPr>
          <p:cNvPr id="3" name="Content Placeholder 2"/>
          <p:cNvSpPr>
            <a:spLocks noGrp="1"/>
          </p:cNvSpPr>
          <p:nvPr>
            <p:ph idx="1"/>
          </p:nvPr>
        </p:nvSpPr>
        <p:spPr/>
        <p:txBody>
          <a:bodyPr/>
          <a:lstStyle/>
          <a:p>
            <a:r>
              <a:rPr lang="en-US" dirty="0"/>
              <a:t>The Constituent Assembly Debates debated on the amendment of the constitution between 1946 and 1949 focusing on balancing flexibility with stability.</a:t>
            </a:r>
          </a:p>
          <a:p>
            <a:r>
              <a:rPr lang="en-US" dirty="0"/>
              <a:t>Debates centered on ensuring the Constitution was not too rigid to adapt to changing times yet not so flexible that it could be easily altered by temporary political majorities. </a:t>
            </a:r>
            <a:endParaRPr lang="en-IN" dirty="0"/>
          </a:p>
        </p:txBody>
      </p:sp>
    </p:spTree>
    <p:extLst>
      <p:ext uri="{BB962C8B-B14F-4D97-AF65-F5344CB8AC3E}">
        <p14:creationId xmlns:p14="http://schemas.microsoft.com/office/powerpoint/2010/main" val="2902765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Swami </a:t>
            </a:r>
            <a:r>
              <a:rPr lang="en-US" dirty="0" err="1"/>
              <a:t>Kesavananda</a:t>
            </a:r>
            <a:r>
              <a:rPr lang="en-US" dirty="0"/>
              <a:t> Bharati ; Head of </a:t>
            </a:r>
            <a:r>
              <a:rPr lang="en-US" dirty="0" err="1"/>
              <a:t>Edaneer</a:t>
            </a:r>
            <a:r>
              <a:rPr lang="en-US" dirty="0"/>
              <a:t> Math in </a:t>
            </a:r>
            <a:r>
              <a:rPr lang="en-US" dirty="0" err="1"/>
              <a:t>kasaragod</a:t>
            </a:r>
            <a:r>
              <a:rPr lang="en-US" dirty="0"/>
              <a:t> district, Kerala. </a:t>
            </a:r>
            <a:endParaRPr lang="en-IN" dirty="0"/>
          </a:p>
        </p:txBody>
      </p:sp>
      <p:pic>
        <p:nvPicPr>
          <p:cNvPr id="7" name="Content Placeholder 6"/>
          <p:cNvPicPr>
            <a:picLocks noGrp="1" noChangeAspect="1"/>
          </p:cNvPicPr>
          <p:nvPr>
            <p:ph idx="1"/>
          </p:nvPr>
        </p:nvPicPr>
        <p:blipFill>
          <a:blip r:embed="rId2"/>
          <a:stretch>
            <a:fillRect/>
          </a:stretch>
        </p:blipFill>
        <p:spPr>
          <a:xfrm>
            <a:off x="1295402" y="2396835"/>
            <a:ext cx="4246417" cy="3172692"/>
          </a:xfrm>
          <a:prstGeom prst="rect">
            <a:avLst/>
          </a:prstGeom>
        </p:spPr>
      </p:pic>
      <p:pic>
        <p:nvPicPr>
          <p:cNvPr id="10" name="Picture 9"/>
          <p:cNvPicPr>
            <a:picLocks noChangeAspect="1"/>
          </p:cNvPicPr>
          <p:nvPr/>
        </p:nvPicPr>
        <p:blipFill>
          <a:blip r:embed="rId3"/>
          <a:stretch>
            <a:fillRect/>
          </a:stretch>
        </p:blipFill>
        <p:spPr>
          <a:xfrm>
            <a:off x="5541819" y="2396836"/>
            <a:ext cx="5354779" cy="3172692"/>
          </a:xfrm>
          <a:prstGeom prst="rect">
            <a:avLst/>
          </a:prstGeom>
        </p:spPr>
      </p:pic>
    </p:spTree>
    <p:extLst>
      <p:ext uri="{BB962C8B-B14F-4D97-AF65-F5344CB8AC3E}">
        <p14:creationId xmlns:p14="http://schemas.microsoft.com/office/powerpoint/2010/main" val="319168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Edneer</a:t>
            </a:r>
            <a:r>
              <a:rPr lang="en-US" dirty="0"/>
              <a:t> Mutt</a:t>
            </a:r>
            <a:endParaRPr lang="en-IN" dirty="0"/>
          </a:p>
        </p:txBody>
      </p:sp>
      <p:sp>
        <p:nvSpPr>
          <p:cNvPr id="3" name="Content Placeholder 2"/>
          <p:cNvSpPr>
            <a:spLocks noGrp="1"/>
          </p:cNvSpPr>
          <p:nvPr>
            <p:ph idx="1"/>
          </p:nvPr>
        </p:nvSpPr>
        <p:spPr/>
        <p:txBody>
          <a:bodyPr/>
          <a:lstStyle/>
          <a:p>
            <a:r>
              <a:rPr lang="en-US" dirty="0"/>
              <a:t>The </a:t>
            </a:r>
            <a:r>
              <a:rPr lang="en-US" dirty="0" err="1"/>
              <a:t>Edneer</a:t>
            </a:r>
            <a:r>
              <a:rPr lang="en-US" dirty="0"/>
              <a:t> Mutt is a 400 year old Hindu monastic  institution in Kasaragod Kerala dedicated to the </a:t>
            </a:r>
            <a:r>
              <a:rPr lang="en-US" dirty="0" err="1"/>
              <a:t>Advaita</a:t>
            </a:r>
            <a:r>
              <a:rPr lang="en-US" dirty="0"/>
              <a:t> philosophy od </a:t>
            </a:r>
            <a:r>
              <a:rPr lang="en-US" dirty="0" err="1"/>
              <a:t>Adi</a:t>
            </a:r>
            <a:r>
              <a:rPr lang="en-US" dirty="0"/>
              <a:t> </a:t>
            </a:r>
            <a:r>
              <a:rPr lang="en-US" dirty="0" err="1"/>
              <a:t>Sankaracharya</a:t>
            </a:r>
            <a:r>
              <a:rPr lang="en-US" dirty="0"/>
              <a:t>.</a:t>
            </a:r>
          </a:p>
          <a:p>
            <a:r>
              <a:rPr lang="en-US" dirty="0"/>
              <a:t>Renowned seat of spirituality , Sanskrit learning and arts like </a:t>
            </a:r>
            <a:r>
              <a:rPr lang="en-US" dirty="0" err="1"/>
              <a:t>Yakshaganga</a:t>
            </a:r>
            <a:r>
              <a:rPr lang="en-US" dirty="0"/>
              <a:t> famously headed by late </a:t>
            </a:r>
            <a:r>
              <a:rPr lang="en-US" dirty="0" err="1"/>
              <a:t>Kesavananda</a:t>
            </a:r>
            <a:r>
              <a:rPr lang="en-US" dirty="0"/>
              <a:t> Bharati who died on 6 sept 2020 at 79.</a:t>
            </a:r>
          </a:p>
          <a:p>
            <a:endParaRPr lang="en-US" dirty="0"/>
          </a:p>
          <a:p>
            <a:endParaRPr lang="en-IN" dirty="0"/>
          </a:p>
          <a:p>
            <a:endParaRPr lang="en-IN" dirty="0"/>
          </a:p>
        </p:txBody>
      </p:sp>
      <p:sp>
        <p:nvSpPr>
          <p:cNvPr id="4" name="AutoShape 2" descr="BR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p:cNvPicPr>
            <a:picLocks noChangeAspect="1"/>
          </p:cNvPicPr>
          <p:nvPr/>
        </p:nvPicPr>
        <p:blipFill>
          <a:blip r:embed="rId2"/>
          <a:stretch>
            <a:fillRect/>
          </a:stretch>
        </p:blipFill>
        <p:spPr>
          <a:xfrm>
            <a:off x="1604513" y="4451229"/>
            <a:ext cx="9292083" cy="1695571"/>
          </a:xfrm>
          <a:prstGeom prst="rect">
            <a:avLst/>
          </a:prstGeom>
        </p:spPr>
      </p:pic>
    </p:spTree>
    <p:extLst>
      <p:ext uri="{BB962C8B-B14F-4D97-AF65-F5344CB8AC3E}">
        <p14:creationId xmlns:p14="http://schemas.microsoft.com/office/powerpoint/2010/main" val="382475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Swami </a:t>
            </a:r>
            <a:r>
              <a:rPr lang="en-US" dirty="0" err="1"/>
              <a:t>Sripadgalvaru</a:t>
            </a:r>
            <a:r>
              <a:rPr lang="en-US" dirty="0"/>
              <a:t> </a:t>
            </a:r>
            <a:r>
              <a:rPr lang="en-US" dirty="0" err="1"/>
              <a:t>Kesavananda</a:t>
            </a:r>
            <a:r>
              <a:rPr lang="en-US" dirty="0"/>
              <a:t> Bharati v State of Kerala AIR 1973 SC 1641</a:t>
            </a:r>
            <a:endParaRPr lang="en-IN" dirty="0"/>
          </a:p>
        </p:txBody>
      </p:sp>
      <p:sp>
        <p:nvSpPr>
          <p:cNvPr id="3" name="Content Placeholder 2"/>
          <p:cNvSpPr>
            <a:spLocks noGrp="1"/>
          </p:cNvSpPr>
          <p:nvPr>
            <p:ph idx="1"/>
          </p:nvPr>
        </p:nvSpPr>
        <p:spPr/>
        <p:txBody>
          <a:bodyPr/>
          <a:lstStyle/>
          <a:p>
            <a:pPr algn="just"/>
            <a:r>
              <a:rPr lang="en-US" dirty="0" err="1"/>
              <a:t>Keasavananda</a:t>
            </a:r>
            <a:r>
              <a:rPr lang="en-US" dirty="0"/>
              <a:t> Bharati challenged the constitutional validity of the 24</a:t>
            </a:r>
            <a:r>
              <a:rPr lang="en-US" baseline="30000" dirty="0"/>
              <a:t>th</a:t>
            </a:r>
            <a:r>
              <a:rPr lang="en-US" dirty="0"/>
              <a:t>, 25</a:t>
            </a:r>
            <a:r>
              <a:rPr lang="en-US" baseline="30000" dirty="0"/>
              <a:t>th</a:t>
            </a:r>
            <a:r>
              <a:rPr lang="en-US" dirty="0"/>
              <a:t> and 29</a:t>
            </a:r>
            <a:r>
              <a:rPr lang="en-US" baseline="30000" dirty="0"/>
              <a:t>th</a:t>
            </a:r>
            <a:r>
              <a:rPr lang="en-US" dirty="0"/>
              <a:t> Amendment and the Kerala Land Reforms Act, 1963 and the Kerala Land Reforms (Amendment) Act, 1969 on the ground the it intended to take away the ownership rights of the </a:t>
            </a:r>
            <a:r>
              <a:rPr lang="en-US" dirty="0" err="1"/>
              <a:t>Edneer</a:t>
            </a:r>
            <a:r>
              <a:rPr lang="en-US" dirty="0"/>
              <a:t> </a:t>
            </a:r>
            <a:r>
              <a:rPr lang="en-US" dirty="0" err="1"/>
              <a:t>Muth</a:t>
            </a:r>
            <a:r>
              <a:rPr lang="en-US" dirty="0"/>
              <a:t> whose head was the petitioner..</a:t>
            </a:r>
          </a:p>
          <a:p>
            <a:pPr algn="just"/>
            <a:r>
              <a:rPr lang="en-US" dirty="0"/>
              <a:t>Through the amendments to the Kerala Land Reforms Act, the Kerala </a:t>
            </a:r>
            <a:r>
              <a:rPr lang="en-US" dirty="0" err="1"/>
              <a:t>govt</a:t>
            </a:r>
            <a:r>
              <a:rPr lang="en-US" dirty="0"/>
              <a:t> intended to take away a large portion of land owned by the </a:t>
            </a:r>
            <a:r>
              <a:rPr lang="en-US" dirty="0" err="1"/>
              <a:t>Edneer</a:t>
            </a:r>
            <a:r>
              <a:rPr lang="en-US" dirty="0"/>
              <a:t> Mutt and limit the mutt’s ability to manage its own property.</a:t>
            </a:r>
          </a:p>
        </p:txBody>
      </p:sp>
    </p:spTree>
    <p:extLst>
      <p:ext uri="{BB962C8B-B14F-4D97-AF65-F5344CB8AC3E}">
        <p14:creationId xmlns:p14="http://schemas.microsoft.com/office/powerpoint/2010/main" val="3084138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Controversial </a:t>
            </a:r>
            <a:br>
              <a:rPr lang="en-US" dirty="0"/>
            </a:br>
            <a:r>
              <a:rPr lang="en-US" dirty="0"/>
              <a:t>24</a:t>
            </a:r>
            <a:r>
              <a:rPr lang="en-US" baseline="30000" dirty="0"/>
              <a:t>th</a:t>
            </a:r>
            <a:r>
              <a:rPr lang="en-US" dirty="0"/>
              <a:t>, 25</a:t>
            </a:r>
            <a:r>
              <a:rPr lang="en-US" baseline="30000" dirty="0"/>
              <a:t>th</a:t>
            </a:r>
            <a:r>
              <a:rPr lang="en-US" dirty="0"/>
              <a:t> and 29</a:t>
            </a:r>
            <a:r>
              <a:rPr lang="en-US" baseline="30000" dirty="0"/>
              <a:t>th</a:t>
            </a:r>
            <a:r>
              <a:rPr lang="en-US" dirty="0"/>
              <a:t> Amendments</a:t>
            </a:r>
            <a:endParaRPr lang="en-IN" dirty="0"/>
          </a:p>
        </p:txBody>
      </p:sp>
      <p:sp>
        <p:nvSpPr>
          <p:cNvPr id="3" name="Content Placeholder 2"/>
          <p:cNvSpPr>
            <a:spLocks noGrp="1"/>
          </p:cNvSpPr>
          <p:nvPr>
            <p:ph idx="1"/>
          </p:nvPr>
        </p:nvSpPr>
        <p:spPr/>
        <p:txBody>
          <a:bodyPr/>
          <a:lstStyle/>
          <a:p>
            <a:pPr algn="just"/>
            <a:r>
              <a:rPr lang="en-US" dirty="0"/>
              <a:t>The 25</a:t>
            </a:r>
            <a:r>
              <a:rPr lang="en-US" baseline="30000" dirty="0"/>
              <a:t>th</a:t>
            </a:r>
            <a:r>
              <a:rPr lang="en-US" dirty="0"/>
              <a:t> </a:t>
            </a:r>
            <a:r>
              <a:rPr lang="en-US" dirty="0" err="1"/>
              <a:t>Amnd</a:t>
            </a:r>
            <a:r>
              <a:rPr lang="en-US" dirty="0"/>
              <a:t> Act 1971 modifies Art. 31(2) replacing the term compensation’ with “amount” for state acquisition of private property and keeping with beyond judicial review. It also inserts Art. 31(C) making DPSP under Art. 39 (b) and (c) beyond judicial review on the ground of violation of fundamental rights under 14, 19 and 31.</a:t>
            </a:r>
          </a:p>
          <a:p>
            <a:pPr algn="just"/>
            <a:r>
              <a:rPr lang="en-US" dirty="0"/>
              <a:t>The 29</a:t>
            </a:r>
            <a:r>
              <a:rPr lang="en-US" baseline="30000" dirty="0"/>
              <a:t>th</a:t>
            </a:r>
            <a:r>
              <a:rPr lang="en-US" dirty="0"/>
              <a:t> </a:t>
            </a:r>
            <a:r>
              <a:rPr lang="en-US" dirty="0" err="1"/>
              <a:t>Amnd</a:t>
            </a:r>
            <a:r>
              <a:rPr lang="en-US" dirty="0"/>
              <a:t> Act, 1972 added two Kerala Land Reforms Act, 1963 and Kerala Land Reforms (Amendment) Act, 1969 to the Ninth Schedule to protect them from judicial review  under Art. 31 B.</a:t>
            </a:r>
            <a:endParaRPr lang="en-IN" dirty="0"/>
          </a:p>
        </p:txBody>
      </p:sp>
    </p:spTree>
    <p:extLst>
      <p:ext uri="{BB962C8B-B14F-4D97-AF65-F5344CB8AC3E}">
        <p14:creationId xmlns:p14="http://schemas.microsoft.com/office/powerpoint/2010/main" val="361026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endParaRPr lang="en-IN" dirty="0"/>
          </a:p>
        </p:txBody>
      </p:sp>
      <p:sp>
        <p:nvSpPr>
          <p:cNvPr id="3" name="Content Placeholder 2"/>
          <p:cNvSpPr>
            <a:spLocks noGrp="1"/>
          </p:cNvSpPr>
          <p:nvPr>
            <p:ph idx="1"/>
          </p:nvPr>
        </p:nvSpPr>
        <p:spPr/>
        <p:txBody>
          <a:bodyPr/>
          <a:lstStyle/>
          <a:p>
            <a:r>
              <a:rPr lang="en-US" dirty="0"/>
              <a:t>Two major issues emerged which was heard by a thirteen judge bench (7:6):</a:t>
            </a:r>
          </a:p>
          <a:p>
            <a:r>
              <a:rPr lang="en-US" dirty="0"/>
              <a:t>1) Whether Parliament can amend the fundamental Rights?</a:t>
            </a:r>
          </a:p>
          <a:p>
            <a:r>
              <a:rPr lang="en-US" dirty="0"/>
              <a:t>2) Whether there is any limit on the Parliament’s amending power on Article 368?</a:t>
            </a:r>
            <a:endParaRPr lang="en-IN" dirty="0"/>
          </a:p>
        </p:txBody>
      </p:sp>
    </p:spTree>
    <p:extLst>
      <p:ext uri="{BB962C8B-B14F-4D97-AF65-F5344CB8AC3E}">
        <p14:creationId xmlns:p14="http://schemas.microsoft.com/office/powerpoint/2010/main" val="268419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(7:6)</a:t>
            </a:r>
            <a:endParaRPr lang="en-IN" dirty="0"/>
          </a:p>
        </p:txBody>
      </p:sp>
      <p:sp>
        <p:nvSpPr>
          <p:cNvPr id="3" name="Content Placeholder 2"/>
          <p:cNvSpPr>
            <a:spLocks noGrp="1"/>
          </p:cNvSpPr>
          <p:nvPr>
            <p:ph idx="1"/>
          </p:nvPr>
        </p:nvSpPr>
        <p:spPr/>
        <p:txBody>
          <a:bodyPr/>
          <a:lstStyle/>
          <a:p>
            <a:r>
              <a:rPr lang="en-US" dirty="0"/>
              <a:t>Parliament can amend the fundamental rights provided in Part III</a:t>
            </a:r>
          </a:p>
          <a:p>
            <a:r>
              <a:rPr lang="en-US" dirty="0"/>
              <a:t>2) But the amending power of the Parliament under Art.368  is unlimited. In fact it is limited by the doctrine of Basic Structure. Certain core values in the constitution must always remain intact.</a:t>
            </a:r>
            <a:endParaRPr lang="en-IN" dirty="0"/>
          </a:p>
        </p:txBody>
      </p:sp>
    </p:spTree>
    <p:extLst>
      <p:ext uri="{BB962C8B-B14F-4D97-AF65-F5344CB8AC3E}">
        <p14:creationId xmlns:p14="http://schemas.microsoft.com/office/powerpoint/2010/main" val="286850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a:t>
            </a:r>
            <a:r>
              <a:rPr lang="en-US" dirty="0" err="1"/>
              <a:t>Kesavananda</a:t>
            </a:r>
            <a:r>
              <a:rPr lang="en-US" dirty="0"/>
              <a:t> Bharati win the Case?</a:t>
            </a:r>
            <a:endParaRPr lang="en-IN" dirty="0"/>
          </a:p>
        </p:txBody>
      </p:sp>
      <p:sp>
        <p:nvSpPr>
          <p:cNvPr id="3" name="Content Placeholder 2"/>
          <p:cNvSpPr>
            <a:spLocks noGrp="1"/>
          </p:cNvSpPr>
          <p:nvPr>
            <p:ph idx="1"/>
          </p:nvPr>
        </p:nvSpPr>
        <p:spPr/>
        <p:txBody>
          <a:bodyPr/>
          <a:lstStyle/>
          <a:p>
            <a:r>
              <a:rPr lang="en-US" dirty="0"/>
              <a:t>Legally No.</a:t>
            </a:r>
          </a:p>
          <a:p>
            <a:r>
              <a:rPr lang="en-US" dirty="0"/>
              <a:t>The Kerala Land Reforms Act were upheld.</a:t>
            </a:r>
          </a:p>
          <a:p>
            <a:r>
              <a:rPr lang="en-US" dirty="0"/>
              <a:t>The land taken from the </a:t>
            </a:r>
            <a:r>
              <a:rPr lang="en-US" dirty="0" err="1"/>
              <a:t>Edneer</a:t>
            </a:r>
            <a:r>
              <a:rPr lang="en-US" dirty="0"/>
              <a:t> Mutt was not returned.</a:t>
            </a:r>
          </a:p>
          <a:p>
            <a:r>
              <a:rPr lang="en-US" dirty="0"/>
              <a:t>The constitutional amendments protecting the ceiling laws were mostly upheld.</a:t>
            </a:r>
          </a:p>
          <a:p>
            <a:r>
              <a:rPr lang="en-US" dirty="0"/>
              <a:t>So Kesavanada Bharati lost his property.</a:t>
            </a:r>
            <a:endParaRPr lang="en-IN" dirty="0"/>
          </a:p>
        </p:txBody>
      </p:sp>
    </p:spTree>
    <p:extLst>
      <p:ext uri="{BB962C8B-B14F-4D97-AF65-F5344CB8AC3E}">
        <p14:creationId xmlns:p14="http://schemas.microsoft.com/office/powerpoint/2010/main" val="291303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Constitution 42</a:t>
            </a:r>
            <a:r>
              <a:rPr lang="en-US" baseline="30000" dirty="0"/>
              <a:t>nd</a:t>
            </a:r>
            <a:r>
              <a:rPr lang="en-US" dirty="0"/>
              <a:t> </a:t>
            </a:r>
            <a:r>
              <a:rPr lang="en-US" dirty="0" err="1"/>
              <a:t>Amnd</a:t>
            </a:r>
            <a:r>
              <a:rPr lang="en-US" dirty="0"/>
              <a:t> Act, 1976</a:t>
            </a:r>
            <a:endParaRPr lang="en-IN" dirty="0"/>
          </a:p>
        </p:txBody>
      </p:sp>
      <p:sp>
        <p:nvSpPr>
          <p:cNvPr id="3" name="Content Placeholder 2"/>
          <p:cNvSpPr>
            <a:spLocks noGrp="1"/>
          </p:cNvSpPr>
          <p:nvPr>
            <p:ph idx="1"/>
          </p:nvPr>
        </p:nvSpPr>
        <p:spPr/>
        <p:txBody>
          <a:bodyPr/>
          <a:lstStyle/>
          <a:p>
            <a:r>
              <a:rPr lang="en-US" dirty="0"/>
              <a:t>Two new clauses inserted in Art. 368- Clause (4) and (5)</a:t>
            </a:r>
            <a:endParaRPr lang="en-IN" dirty="0"/>
          </a:p>
          <a:p>
            <a:r>
              <a:rPr lang="en-US" dirty="0"/>
              <a:t>Clause 368(4) – No amendment made in the Constitution including Part III whether before or after the 42</a:t>
            </a:r>
            <a:r>
              <a:rPr lang="en-US" baseline="30000" dirty="0"/>
              <a:t>nd</a:t>
            </a:r>
            <a:r>
              <a:rPr lang="en-US" dirty="0"/>
              <a:t> </a:t>
            </a:r>
            <a:r>
              <a:rPr lang="en-US" dirty="0" err="1"/>
              <a:t>Amnd</a:t>
            </a:r>
            <a:r>
              <a:rPr lang="en-US" dirty="0"/>
              <a:t> Act 1976 shall be called in question in any court.</a:t>
            </a:r>
          </a:p>
          <a:p>
            <a:r>
              <a:rPr lang="en-US" dirty="0"/>
              <a:t>Clause 368(5) For removal of doubts there shall be no limitation on the amending power of the Parliament whether by way of addition, variation or repeal.</a:t>
            </a:r>
            <a:endParaRPr lang="en-IN" dirty="0"/>
          </a:p>
        </p:txBody>
      </p:sp>
    </p:spTree>
    <p:extLst>
      <p:ext uri="{BB962C8B-B14F-4D97-AF65-F5344CB8AC3E}">
        <p14:creationId xmlns:p14="http://schemas.microsoft.com/office/powerpoint/2010/main" val="110084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Minerva Mills v Union of India</a:t>
            </a:r>
            <a:br>
              <a:rPr lang="en-US" dirty="0"/>
            </a:br>
            <a:r>
              <a:rPr lang="en-US" dirty="0"/>
              <a:t>AIR 1980 SC 1789 (4:1 judges)</a:t>
            </a:r>
            <a:endParaRPr lang="en-IN" dirty="0"/>
          </a:p>
        </p:txBody>
      </p:sp>
      <p:sp>
        <p:nvSpPr>
          <p:cNvPr id="3" name="Content Placeholder 2"/>
          <p:cNvSpPr>
            <a:spLocks noGrp="1"/>
          </p:cNvSpPr>
          <p:nvPr>
            <p:ph idx="1"/>
          </p:nvPr>
        </p:nvSpPr>
        <p:spPr/>
        <p:txBody>
          <a:bodyPr/>
          <a:lstStyle/>
          <a:p>
            <a:r>
              <a:rPr lang="en-US" dirty="0"/>
              <a:t>In 1971, Minerva Mills v Union of India, a textile undertaking in Karnataka was taken over by the Central Govt.</a:t>
            </a:r>
          </a:p>
          <a:p>
            <a:r>
              <a:rPr lang="en-US" dirty="0" err="1"/>
              <a:t>Nationalisation</a:t>
            </a:r>
            <a:r>
              <a:rPr lang="en-US" dirty="0"/>
              <a:t> occurred under laws addressing sick textile undertakings .</a:t>
            </a:r>
          </a:p>
          <a:p>
            <a:r>
              <a:rPr lang="en-US" dirty="0"/>
              <a:t>The Company and its shareholders filed a writ petition challenging the takeover.</a:t>
            </a:r>
          </a:p>
          <a:p>
            <a:r>
              <a:rPr lang="en-US" dirty="0"/>
              <a:t>Sec 4 and 55 of the Const. (42</a:t>
            </a:r>
            <a:r>
              <a:rPr lang="en-US" baseline="30000" dirty="0"/>
              <a:t>nd</a:t>
            </a:r>
            <a:r>
              <a:rPr lang="en-US" dirty="0"/>
              <a:t> </a:t>
            </a:r>
            <a:r>
              <a:rPr lang="en-US" dirty="0" err="1"/>
              <a:t>Amnd</a:t>
            </a:r>
            <a:r>
              <a:rPr lang="en-US" dirty="0"/>
              <a:t> Act, 1976) were specifically challenged.</a:t>
            </a:r>
            <a:endParaRPr lang="en-IN" dirty="0"/>
          </a:p>
        </p:txBody>
      </p:sp>
    </p:spTree>
    <p:extLst>
      <p:ext uri="{BB962C8B-B14F-4D97-AF65-F5344CB8AC3E}">
        <p14:creationId xmlns:p14="http://schemas.microsoft.com/office/powerpoint/2010/main" val="263628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raised</a:t>
            </a:r>
            <a:endParaRPr lang="en-IN" dirty="0"/>
          </a:p>
        </p:txBody>
      </p:sp>
      <p:sp>
        <p:nvSpPr>
          <p:cNvPr id="3" name="Content Placeholder 2"/>
          <p:cNvSpPr>
            <a:spLocks noGrp="1"/>
          </p:cNvSpPr>
          <p:nvPr>
            <p:ph idx="1"/>
          </p:nvPr>
        </p:nvSpPr>
        <p:spPr/>
        <p:txBody>
          <a:bodyPr>
            <a:normAutofit fontScale="92500"/>
          </a:bodyPr>
          <a:lstStyle/>
          <a:p>
            <a:r>
              <a:rPr lang="en-US" dirty="0"/>
              <a:t>1) Whether Parliament has unlimited power to amend the Constitution under Art. 368</a:t>
            </a:r>
          </a:p>
          <a:p>
            <a:r>
              <a:rPr lang="en-US" dirty="0"/>
              <a:t>2) Whether the 42</a:t>
            </a:r>
            <a:r>
              <a:rPr lang="en-US" baseline="30000" dirty="0"/>
              <a:t>nd</a:t>
            </a:r>
            <a:r>
              <a:rPr lang="en-US" dirty="0"/>
              <a:t> </a:t>
            </a:r>
            <a:r>
              <a:rPr lang="en-US" dirty="0" err="1"/>
              <a:t>Amnd</a:t>
            </a:r>
            <a:r>
              <a:rPr lang="en-US" dirty="0"/>
              <a:t> violated the basic structure doctrine?</a:t>
            </a:r>
          </a:p>
          <a:p>
            <a:r>
              <a:rPr lang="en-US" dirty="0"/>
              <a:t>3) Whether judicial review of constitutional amendments could be excluded?</a:t>
            </a:r>
          </a:p>
          <a:p>
            <a:r>
              <a:rPr lang="en-US" dirty="0"/>
              <a:t>40 Whether amended Article 31 C disturbed the balance between Fundamental Rights and Directive Principles?</a:t>
            </a:r>
          </a:p>
          <a:p>
            <a:r>
              <a:rPr lang="en-US" dirty="0"/>
              <a:t>4) Whether nationalization laws were protected from challenge under Article 31B?</a:t>
            </a:r>
            <a:endParaRPr lang="en-IN" dirty="0"/>
          </a:p>
        </p:txBody>
      </p:sp>
    </p:spTree>
    <p:extLst>
      <p:ext uri="{BB962C8B-B14F-4D97-AF65-F5344CB8AC3E}">
        <p14:creationId xmlns:p14="http://schemas.microsoft.com/office/powerpoint/2010/main" val="174005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368</a:t>
            </a:r>
            <a:endParaRPr lang="en-IN" dirty="0"/>
          </a:p>
        </p:txBody>
      </p:sp>
      <p:sp>
        <p:nvSpPr>
          <p:cNvPr id="3" name="Content Placeholder 2"/>
          <p:cNvSpPr>
            <a:spLocks noGrp="1"/>
          </p:cNvSpPr>
          <p:nvPr>
            <p:ph idx="1"/>
          </p:nvPr>
        </p:nvSpPr>
        <p:spPr>
          <a:xfrm>
            <a:off x="1295401" y="1995055"/>
            <a:ext cx="9601196" cy="3880813"/>
          </a:xfrm>
        </p:spPr>
        <p:txBody>
          <a:bodyPr/>
          <a:lstStyle/>
          <a:p>
            <a:r>
              <a:rPr lang="en-US" dirty="0"/>
              <a:t>Article 368 (1) Confers power on the Parliament for amending the Constitution.</a:t>
            </a:r>
          </a:p>
          <a:p>
            <a:r>
              <a:rPr lang="en-US" dirty="0"/>
              <a:t>Article 368(2) – provides the procedure as well as the types of amendment.</a:t>
            </a:r>
          </a:p>
          <a:p>
            <a:r>
              <a:rPr lang="en-US" dirty="0"/>
              <a:t>The two types of amendment are :</a:t>
            </a:r>
          </a:p>
          <a:p>
            <a:r>
              <a:rPr lang="en-US" dirty="0"/>
              <a:t>1) by a majority of the total membership of that House and by a majority of not less than 2/3 of the members of that House present and voting.</a:t>
            </a:r>
          </a:p>
          <a:p>
            <a:r>
              <a:rPr lang="en-US" dirty="0"/>
              <a:t>2) in case of federal principles needs to be ratified further by  not less than ½ of the State Legislatures.</a:t>
            </a:r>
            <a:endParaRPr lang="en-IN" dirty="0"/>
          </a:p>
        </p:txBody>
      </p:sp>
    </p:spTree>
    <p:extLst>
      <p:ext uri="{BB962C8B-B14F-4D97-AF65-F5344CB8AC3E}">
        <p14:creationId xmlns:p14="http://schemas.microsoft.com/office/powerpoint/2010/main" val="86319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a:t>
            </a:r>
            <a:endParaRPr lang="en-IN" dirty="0"/>
          </a:p>
        </p:txBody>
      </p:sp>
      <p:sp>
        <p:nvSpPr>
          <p:cNvPr id="3" name="Content Placeholder 2"/>
          <p:cNvSpPr>
            <a:spLocks noGrp="1"/>
          </p:cNvSpPr>
          <p:nvPr>
            <p:ph idx="1"/>
          </p:nvPr>
        </p:nvSpPr>
        <p:spPr/>
        <p:txBody>
          <a:bodyPr>
            <a:normAutofit lnSpcReduction="10000"/>
          </a:bodyPr>
          <a:lstStyle/>
          <a:p>
            <a:r>
              <a:rPr lang="en-US" dirty="0"/>
              <a:t>1) Limited Amending Power</a:t>
            </a:r>
          </a:p>
          <a:p>
            <a:r>
              <a:rPr lang="en-US" dirty="0"/>
              <a:t>2) Invalidation of Article 368(4) and 368(5);</a:t>
            </a:r>
          </a:p>
          <a:p>
            <a:r>
              <a:rPr lang="en-US" dirty="0"/>
              <a:t>3)Judicial Review as Basic Feature </a:t>
            </a:r>
            <a:r>
              <a:rPr lang="en-US" dirty="0" err="1"/>
              <a:t>affiremed</a:t>
            </a:r>
            <a:r>
              <a:rPr lang="en-US" dirty="0"/>
              <a:t>.</a:t>
            </a:r>
          </a:p>
          <a:p>
            <a:r>
              <a:rPr lang="en-US" dirty="0"/>
              <a:t>4) Basic Structure Reaffirmed;</a:t>
            </a:r>
          </a:p>
          <a:p>
            <a:r>
              <a:rPr lang="en-US" dirty="0"/>
              <a:t>5) Balance between Parts II and IV</a:t>
            </a:r>
          </a:p>
          <a:p>
            <a:r>
              <a:rPr lang="en-US" dirty="0"/>
              <a:t>6) Section 4 of 42</a:t>
            </a:r>
            <a:r>
              <a:rPr lang="en-US" baseline="30000" dirty="0"/>
              <a:t>nd</a:t>
            </a:r>
            <a:r>
              <a:rPr lang="en-US" dirty="0"/>
              <a:t> </a:t>
            </a:r>
            <a:r>
              <a:rPr lang="en-US" dirty="0" err="1"/>
              <a:t>Amnd</a:t>
            </a:r>
            <a:r>
              <a:rPr lang="en-US" dirty="0"/>
              <a:t> struck down;</a:t>
            </a:r>
          </a:p>
          <a:p>
            <a:r>
              <a:rPr lang="en-US" dirty="0"/>
              <a:t>7) Original Article 31 C upheld in its original form.</a:t>
            </a:r>
            <a:endParaRPr lang="en-IN" dirty="0"/>
          </a:p>
        </p:txBody>
      </p:sp>
    </p:spTree>
    <p:extLst>
      <p:ext uri="{BB962C8B-B14F-4D97-AF65-F5344CB8AC3E}">
        <p14:creationId xmlns:p14="http://schemas.microsoft.com/office/powerpoint/2010/main" val="44805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Litigation continues</a:t>
            </a:r>
            <a:endParaRPr lang="en-IN" dirty="0"/>
          </a:p>
        </p:txBody>
      </p:sp>
      <p:sp>
        <p:nvSpPr>
          <p:cNvPr id="3" name="Content Placeholder 2"/>
          <p:cNvSpPr>
            <a:spLocks noGrp="1"/>
          </p:cNvSpPr>
          <p:nvPr>
            <p:ph idx="1"/>
          </p:nvPr>
        </p:nvSpPr>
        <p:spPr/>
        <p:txBody>
          <a:bodyPr/>
          <a:lstStyle/>
          <a:p>
            <a:r>
              <a:rPr lang="en-US" dirty="0"/>
              <a:t>There is a plethora of cases even after Minerva Mills Case.</a:t>
            </a:r>
          </a:p>
          <a:p>
            <a:r>
              <a:rPr lang="en-US" dirty="0"/>
              <a:t>The debate is Parliamentary Supremacy under Article 368 v Judicial Supremacy under Article 13.</a:t>
            </a:r>
          </a:p>
          <a:p>
            <a:r>
              <a:rPr lang="en-US" dirty="0"/>
              <a:t>The doctrine of Basic Structure continues to restrict Parliamentary Supremacy under Article 368.</a:t>
            </a:r>
          </a:p>
          <a:p>
            <a:r>
              <a:rPr lang="en-US" dirty="0"/>
              <a:t>It in fact reiterates Judicial Review over Article 368.</a:t>
            </a:r>
            <a:endParaRPr lang="en-IN" dirty="0"/>
          </a:p>
        </p:txBody>
      </p:sp>
    </p:spTree>
    <p:extLst>
      <p:ext uri="{BB962C8B-B14F-4D97-AF65-F5344CB8AC3E}">
        <p14:creationId xmlns:p14="http://schemas.microsoft.com/office/powerpoint/2010/main" val="407363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endParaRPr lang="en-IN" dirty="0"/>
          </a:p>
        </p:txBody>
      </p:sp>
      <p:sp>
        <p:nvSpPr>
          <p:cNvPr id="3" name="Content Placeholder 2"/>
          <p:cNvSpPr>
            <a:spLocks noGrp="1"/>
          </p:cNvSpPr>
          <p:nvPr>
            <p:ph idx="1"/>
          </p:nvPr>
        </p:nvSpPr>
        <p:spPr/>
        <p:txBody>
          <a:bodyPr/>
          <a:lstStyle/>
          <a:p>
            <a:r>
              <a:rPr lang="en-US" dirty="0"/>
              <a:t>Thanks for a </a:t>
            </a:r>
            <a:r>
              <a:rPr lang="en-US"/>
              <a:t>patient hearing.</a:t>
            </a:r>
            <a:endParaRPr lang="en-IN" dirty="0"/>
          </a:p>
        </p:txBody>
      </p:sp>
    </p:spTree>
    <p:extLst>
      <p:ext uri="{BB962C8B-B14F-4D97-AF65-F5344CB8AC3E}">
        <p14:creationId xmlns:p14="http://schemas.microsoft.com/office/powerpoint/2010/main" val="4482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Constitution 1</a:t>
            </a:r>
            <a:r>
              <a:rPr lang="en-US" baseline="30000" dirty="0"/>
              <a:t>st</a:t>
            </a:r>
            <a:r>
              <a:rPr lang="en-US" dirty="0"/>
              <a:t> Amendment Act, 1951</a:t>
            </a:r>
            <a:br>
              <a:rPr lang="en-US" dirty="0"/>
            </a:br>
            <a:r>
              <a:rPr lang="en-US" dirty="0"/>
              <a:t>(by Jawaharlal Nehru Govt.)</a:t>
            </a:r>
            <a:endParaRPr lang="en-IN" dirty="0"/>
          </a:p>
        </p:txBody>
      </p:sp>
      <p:sp>
        <p:nvSpPr>
          <p:cNvPr id="3" name="Content Placeholder 2"/>
          <p:cNvSpPr>
            <a:spLocks noGrp="1"/>
          </p:cNvSpPr>
          <p:nvPr>
            <p:ph idx="1"/>
          </p:nvPr>
        </p:nvSpPr>
        <p:spPr/>
        <p:txBody>
          <a:bodyPr>
            <a:normAutofit lnSpcReduction="10000"/>
          </a:bodyPr>
          <a:lstStyle/>
          <a:p>
            <a:r>
              <a:rPr lang="en-US" dirty="0"/>
              <a:t>Insertion of Article 31A, 31 B and the Ninth Schedule among others.</a:t>
            </a:r>
          </a:p>
          <a:p>
            <a:r>
              <a:rPr lang="en-US" dirty="0"/>
              <a:t>Article 31 A – Saves laws for acquiring of certain estates (property) from being challenged on the ground of violation of Article 14 or 19 by way of judicial review under Article 13;</a:t>
            </a:r>
          </a:p>
          <a:p>
            <a:r>
              <a:rPr lang="en-US" dirty="0"/>
              <a:t>Article 31B – Protects certain Acts and Regulations specified in the Ninth Schedule on the ground of violation of any provision in Part III;</a:t>
            </a:r>
          </a:p>
          <a:p>
            <a:r>
              <a:rPr lang="en-US" dirty="0"/>
              <a:t>Ninth Schedule – A protective covering for property laws from being challenged by judicial review.</a:t>
            </a:r>
            <a:endParaRPr lang="en-IN" dirty="0"/>
          </a:p>
        </p:txBody>
      </p:sp>
    </p:spTree>
    <p:extLst>
      <p:ext uri="{BB962C8B-B14F-4D97-AF65-F5344CB8AC3E}">
        <p14:creationId xmlns:p14="http://schemas.microsoft.com/office/powerpoint/2010/main" val="428426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Zamindari Abolition Laws</a:t>
            </a:r>
            <a:endParaRPr lang="en-IN" dirty="0"/>
          </a:p>
        </p:txBody>
      </p:sp>
      <p:sp>
        <p:nvSpPr>
          <p:cNvPr id="3" name="Content Placeholder 2"/>
          <p:cNvSpPr>
            <a:spLocks noGrp="1"/>
          </p:cNvSpPr>
          <p:nvPr>
            <p:ph idx="1"/>
          </p:nvPr>
        </p:nvSpPr>
        <p:spPr/>
        <p:txBody>
          <a:bodyPr/>
          <a:lstStyle/>
          <a:p>
            <a:r>
              <a:rPr lang="en-US" dirty="0"/>
              <a:t>The Bihar Land Reforms Act, 1950</a:t>
            </a:r>
          </a:p>
          <a:p>
            <a:r>
              <a:rPr lang="en-US" dirty="0"/>
              <a:t>The Madras Estates (Abolition and Conversion into </a:t>
            </a:r>
            <a:r>
              <a:rPr lang="en-US" dirty="0" err="1"/>
              <a:t>Ryotwari</a:t>
            </a:r>
            <a:r>
              <a:rPr lang="en-US" dirty="0"/>
              <a:t>) Act, Amendment Act, 1950</a:t>
            </a:r>
          </a:p>
          <a:p>
            <a:r>
              <a:rPr lang="en-US" dirty="0"/>
              <a:t>The Uttar Pradesh Zamindari Abolition and Land Reforms Act, 1950</a:t>
            </a:r>
          </a:p>
          <a:p>
            <a:r>
              <a:rPr lang="en-US" dirty="0"/>
              <a:t>The Bombay </a:t>
            </a:r>
            <a:r>
              <a:rPr lang="en-US" dirty="0" err="1"/>
              <a:t>Khoti</a:t>
            </a:r>
            <a:r>
              <a:rPr lang="en-US" dirty="0"/>
              <a:t> Abolition Act, 1950.</a:t>
            </a:r>
            <a:endParaRPr lang="en-IN" dirty="0"/>
          </a:p>
        </p:txBody>
      </p:sp>
    </p:spTree>
    <p:extLst>
      <p:ext uri="{BB962C8B-B14F-4D97-AF65-F5344CB8AC3E}">
        <p14:creationId xmlns:p14="http://schemas.microsoft.com/office/powerpoint/2010/main" val="160993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Shankari</a:t>
            </a:r>
            <a:r>
              <a:rPr lang="en-US" dirty="0"/>
              <a:t> Prasad Singh </a:t>
            </a:r>
            <a:r>
              <a:rPr lang="en-US" dirty="0" err="1"/>
              <a:t>Deo</a:t>
            </a:r>
            <a:r>
              <a:rPr lang="en-US" dirty="0"/>
              <a:t> v Union of India </a:t>
            </a:r>
            <a:br>
              <a:rPr lang="en-US" dirty="0"/>
            </a:br>
            <a:r>
              <a:rPr lang="en-US" dirty="0"/>
              <a:t>AIR 1951 SC 458.</a:t>
            </a:r>
            <a:endParaRPr lang="en-IN" dirty="0"/>
          </a:p>
        </p:txBody>
      </p:sp>
      <p:sp>
        <p:nvSpPr>
          <p:cNvPr id="3" name="Content Placeholder 2"/>
          <p:cNvSpPr>
            <a:spLocks noGrp="1"/>
          </p:cNvSpPr>
          <p:nvPr>
            <p:ph idx="1"/>
          </p:nvPr>
        </p:nvSpPr>
        <p:spPr/>
        <p:txBody>
          <a:bodyPr/>
          <a:lstStyle/>
          <a:p>
            <a:r>
              <a:rPr lang="en-US" dirty="0"/>
              <a:t>A five judge Constitution Bench constituted (with Chief Justice H.J. </a:t>
            </a:r>
            <a:r>
              <a:rPr lang="en-US" dirty="0" err="1"/>
              <a:t>Kania</a:t>
            </a:r>
            <a:r>
              <a:rPr lang="en-US" dirty="0"/>
              <a:t> and four others) to hear the matter.</a:t>
            </a:r>
          </a:p>
          <a:p>
            <a:r>
              <a:rPr lang="en-US" dirty="0"/>
              <a:t>Issues raised:</a:t>
            </a:r>
          </a:p>
          <a:p>
            <a:r>
              <a:rPr lang="en-US" dirty="0"/>
              <a:t>1) Whether the Parliament had the power to amend under Article 368 the Fundamental rights provided in Part III?</a:t>
            </a:r>
          </a:p>
          <a:p>
            <a:r>
              <a:rPr lang="en-US" dirty="0"/>
              <a:t>2) Whether the term “law” in Article 13(2) includes a law made by the Parliament under Article 368?</a:t>
            </a:r>
            <a:endParaRPr lang="en-IN" dirty="0"/>
          </a:p>
        </p:txBody>
      </p:sp>
    </p:spTree>
    <p:extLst>
      <p:ext uri="{BB962C8B-B14F-4D97-AF65-F5344CB8AC3E}">
        <p14:creationId xmlns:p14="http://schemas.microsoft.com/office/powerpoint/2010/main" val="129839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Raja </a:t>
            </a:r>
            <a:r>
              <a:rPr lang="en-US" dirty="0" err="1"/>
              <a:t>Shankari</a:t>
            </a:r>
            <a:r>
              <a:rPr lang="en-US" dirty="0"/>
              <a:t> Prasad Singh </a:t>
            </a:r>
            <a:r>
              <a:rPr lang="en-US" dirty="0" err="1"/>
              <a:t>Deo</a:t>
            </a:r>
            <a:r>
              <a:rPr lang="en-US" dirty="0"/>
              <a:t> of </a:t>
            </a:r>
            <a:r>
              <a:rPr lang="en-US" dirty="0" err="1"/>
              <a:t>Panchakote</a:t>
            </a:r>
            <a:r>
              <a:rPr lang="en-US" dirty="0"/>
              <a:t>, West Bengal</a:t>
            </a:r>
            <a:endParaRPr lang="en-IN" dirty="0"/>
          </a:p>
        </p:txBody>
      </p:sp>
      <p:pic>
        <p:nvPicPr>
          <p:cNvPr id="3074" name="Picture 2" descr="https://www.indianrajputs.com/i/t/i/thumb800_panchkot-Raja-Sankari-Prasad-Singh-Deo-of-Panchkote-Raj-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291" y="2557463"/>
            <a:ext cx="3588327" cy="3317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138737" y="2557463"/>
            <a:ext cx="5570827" cy="3317874"/>
          </a:xfrm>
          <a:prstGeom prst="rect">
            <a:avLst/>
          </a:prstGeom>
        </p:spPr>
      </p:pic>
    </p:spTree>
    <p:extLst>
      <p:ext uri="{BB962C8B-B14F-4D97-AF65-F5344CB8AC3E}">
        <p14:creationId xmlns:p14="http://schemas.microsoft.com/office/powerpoint/2010/main" val="189597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Unanimous judgment</a:t>
            </a:r>
            <a:endParaRPr lang="en-IN" dirty="0"/>
          </a:p>
        </p:txBody>
      </p:sp>
      <p:sp>
        <p:nvSpPr>
          <p:cNvPr id="3" name="Content Placeholder 2"/>
          <p:cNvSpPr>
            <a:spLocks noGrp="1"/>
          </p:cNvSpPr>
          <p:nvPr>
            <p:ph idx="1"/>
          </p:nvPr>
        </p:nvSpPr>
        <p:spPr/>
        <p:txBody>
          <a:bodyPr/>
          <a:lstStyle/>
          <a:p>
            <a:r>
              <a:rPr lang="en-US" dirty="0"/>
              <a:t>In </a:t>
            </a:r>
            <a:r>
              <a:rPr lang="en-US" dirty="0" err="1"/>
              <a:t>Shankari</a:t>
            </a:r>
            <a:r>
              <a:rPr lang="en-US" dirty="0"/>
              <a:t> Prasad Singh </a:t>
            </a:r>
            <a:r>
              <a:rPr lang="en-US" dirty="0" err="1"/>
              <a:t>Deo</a:t>
            </a:r>
            <a:r>
              <a:rPr lang="en-US" dirty="0"/>
              <a:t> case, the unanimous five judge bench held</a:t>
            </a:r>
          </a:p>
          <a:p>
            <a:r>
              <a:rPr lang="en-US" dirty="0"/>
              <a:t>1) The Parliament under Article 368 has power to amend the Fundamental Rights provided in Part III.</a:t>
            </a:r>
          </a:p>
          <a:p>
            <a:r>
              <a:rPr lang="en-US" dirty="0"/>
              <a:t>The term “law” in Article 13 (2) does not include an amendment made by the Parliament under Article 368. The Parliament exercises constituent power to amend the Constitution under Article 368 which is distinct from the ordinary legislative power under Article 245.</a:t>
            </a:r>
          </a:p>
        </p:txBody>
      </p:sp>
    </p:spTree>
    <p:extLst>
      <p:ext uri="{BB962C8B-B14F-4D97-AF65-F5344CB8AC3E}">
        <p14:creationId xmlns:p14="http://schemas.microsoft.com/office/powerpoint/2010/main" val="283908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a:t>
            </a:r>
            <a:endParaRPr lang="en-IN" dirty="0"/>
          </a:p>
        </p:txBody>
      </p:sp>
      <p:sp>
        <p:nvSpPr>
          <p:cNvPr id="3" name="Content Placeholder 2"/>
          <p:cNvSpPr>
            <a:spLocks noGrp="1"/>
          </p:cNvSpPr>
          <p:nvPr>
            <p:ph idx="1"/>
          </p:nvPr>
        </p:nvSpPr>
        <p:spPr/>
        <p:txBody>
          <a:bodyPr/>
          <a:lstStyle/>
          <a:p>
            <a:r>
              <a:rPr lang="en-US" dirty="0"/>
              <a:t>Thus Maharaja </a:t>
            </a:r>
            <a:r>
              <a:rPr lang="en-US" dirty="0" err="1"/>
              <a:t>Shankari</a:t>
            </a:r>
            <a:r>
              <a:rPr lang="en-US" dirty="0"/>
              <a:t> Prasad Singh </a:t>
            </a:r>
            <a:r>
              <a:rPr lang="en-US" dirty="0" err="1"/>
              <a:t>Deo</a:t>
            </a:r>
            <a:r>
              <a:rPr lang="en-US" dirty="0"/>
              <a:t> had to lose 5 </a:t>
            </a:r>
            <a:r>
              <a:rPr lang="en-US" dirty="0" err="1"/>
              <a:t>bighas</a:t>
            </a:r>
            <a:r>
              <a:rPr lang="en-US" dirty="0"/>
              <a:t> of land because of the Bihar Land Reforms Act, 1950, a ceiling law.</a:t>
            </a:r>
            <a:endParaRPr lang="en-IN" dirty="0"/>
          </a:p>
        </p:txBody>
      </p:sp>
    </p:spTree>
    <p:extLst>
      <p:ext uri="{BB962C8B-B14F-4D97-AF65-F5344CB8AC3E}">
        <p14:creationId xmlns:p14="http://schemas.microsoft.com/office/powerpoint/2010/main" val="7464468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2675</TotalTime>
  <Words>2048</Words>
  <Application>Microsoft Office PowerPoint</Application>
  <PresentationFormat>Widescreen</PresentationFormat>
  <Paragraphs>128</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Garamond</vt:lpstr>
      <vt:lpstr>Organic</vt:lpstr>
      <vt:lpstr>Amendment of the Constitution</vt:lpstr>
      <vt:lpstr>Constituent Assembly Debates on Amendment</vt:lpstr>
      <vt:lpstr>Article 368</vt:lpstr>
      <vt:lpstr>Constitution 1st Amendment Act, 1951 (by Jawaharlal Nehru Govt.)</vt:lpstr>
      <vt:lpstr>Zamindari Abolition Laws</vt:lpstr>
      <vt:lpstr>Shankari Prasad Singh Deo v Union of India  AIR 1951 SC 458.</vt:lpstr>
      <vt:lpstr>Raja Shankari Prasad Singh Deo of Panchakote, West Bengal</vt:lpstr>
      <vt:lpstr>Unanimous judgment</vt:lpstr>
      <vt:lpstr>Consequence</vt:lpstr>
      <vt:lpstr>State of West Bengal v Bella Banerjee AIR 1954 SC 170</vt:lpstr>
      <vt:lpstr>Sajjan Singh v State of Rajasthan  AIR 1965 SC 845</vt:lpstr>
      <vt:lpstr>Minority opinion of Justice Mudholkar and Justice Hidyatullah</vt:lpstr>
      <vt:lpstr>Maharaja Sajjan Singh of Ratlam in Rajasthan</vt:lpstr>
      <vt:lpstr>I C Goloknath v State of Punjab, AIR 1967 SC 1643</vt:lpstr>
      <vt:lpstr>Facts of the case</vt:lpstr>
      <vt:lpstr>Issues raised</vt:lpstr>
      <vt:lpstr>Judgment (6:5)</vt:lpstr>
      <vt:lpstr>Constitution 24th Amendment Act, 1971</vt:lpstr>
      <vt:lpstr>Did Golok Nath and his family win the case?</vt:lpstr>
      <vt:lpstr>Swami Kesavananda Bharati ; Head of Edaneer Math in kasaragod district, Kerala. </vt:lpstr>
      <vt:lpstr>Edneer Mutt</vt:lpstr>
      <vt:lpstr>Swami Sripadgalvaru Kesavananda Bharati v State of Kerala AIR 1973 SC 1641</vt:lpstr>
      <vt:lpstr>Controversial  24th, 25th and 29th Amendments</vt:lpstr>
      <vt:lpstr>Issues</vt:lpstr>
      <vt:lpstr>Judgment (7:6)</vt:lpstr>
      <vt:lpstr>Did Kesavananda Bharati win the Case?</vt:lpstr>
      <vt:lpstr>Constitution 42nd Amnd Act, 1976</vt:lpstr>
      <vt:lpstr>Minerva Mills v Union of India AIR 1980 SC 1789 (4:1 judges)</vt:lpstr>
      <vt:lpstr>Issues raised</vt:lpstr>
      <vt:lpstr>Judgment</vt:lpstr>
      <vt:lpstr>Litigation continues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of the Constitution</dc:title>
  <dc:creator>HP</dc:creator>
  <cp:lastModifiedBy>Dispur College</cp:lastModifiedBy>
  <cp:revision>103</cp:revision>
  <dcterms:created xsi:type="dcterms:W3CDTF">2026-03-28T07:44:34Z</dcterms:created>
  <dcterms:modified xsi:type="dcterms:W3CDTF">2026-05-09T10:36:47Z</dcterms:modified>
</cp:coreProperties>
</file>