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66" r:id="rId12"/>
    <p:sldId id="270" r:id="rId13"/>
    <p:sldId id="267" r:id="rId14"/>
    <p:sldId id="268"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D4DA8C-23CA-4618-ADEE-47DB86174F5B}" type="datetimeFigureOut">
              <a:rPr lang="en-IN" smtClean="0"/>
              <a:t>18-05-2026</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6E8CF33D-063E-4AB7-831B-F48A8005B21B}"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688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4DA8C-23CA-4618-ADEE-47DB86174F5B}" type="datetimeFigureOut">
              <a:rPr lang="en-IN" smtClean="0"/>
              <a:t>18-05-2026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8CF33D-063E-4AB7-831B-F48A8005B21B}" type="slidenum">
              <a:rPr lang="en-IN" smtClean="0"/>
              <a:t>‹#›</a:t>
            </a:fld>
            <a:endParaRPr lang="en-IN"/>
          </a:p>
        </p:txBody>
      </p:sp>
    </p:spTree>
    <p:extLst>
      <p:ext uri="{BB962C8B-B14F-4D97-AF65-F5344CB8AC3E}">
        <p14:creationId xmlns:p14="http://schemas.microsoft.com/office/powerpoint/2010/main" val="307757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4DA8C-23CA-4618-ADEE-47DB86174F5B}" type="datetimeFigureOut">
              <a:rPr lang="en-IN" smtClean="0"/>
              <a:t>18-05-2026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8CF33D-063E-4AB7-831B-F48A8005B21B}"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3205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4DA8C-23CA-4618-ADEE-47DB86174F5B}" type="datetimeFigureOut">
              <a:rPr lang="en-IN" smtClean="0"/>
              <a:t>18-05-2026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8CF33D-063E-4AB7-831B-F48A8005B21B}"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0686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4DA8C-23CA-4618-ADEE-47DB86174F5B}" type="datetimeFigureOut">
              <a:rPr lang="en-IN" smtClean="0"/>
              <a:t>18-05-2026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8CF33D-063E-4AB7-831B-F48A8005B21B}" type="slidenum">
              <a:rPr lang="en-IN" smtClean="0"/>
              <a:t>‹#›</a:t>
            </a:fld>
            <a:endParaRPr lang="en-IN"/>
          </a:p>
        </p:txBody>
      </p:sp>
    </p:spTree>
    <p:extLst>
      <p:ext uri="{BB962C8B-B14F-4D97-AF65-F5344CB8AC3E}">
        <p14:creationId xmlns:p14="http://schemas.microsoft.com/office/powerpoint/2010/main" val="20539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4DA8C-23CA-4618-ADEE-47DB86174F5B}" type="datetimeFigureOut">
              <a:rPr lang="en-IN" smtClean="0"/>
              <a:t>18-05-2026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8CF33D-063E-4AB7-831B-F48A8005B21B}"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766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4DA8C-23CA-4618-ADEE-47DB86174F5B}" type="datetimeFigureOut">
              <a:rPr lang="en-IN" smtClean="0"/>
              <a:t>18-05-2026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8CF33D-063E-4AB7-831B-F48A8005B21B}"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6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4DA8C-23CA-4618-ADEE-47DB86174F5B}" type="datetimeFigureOut">
              <a:rPr lang="en-IN" smtClean="0"/>
              <a:t>18-05-2026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8CF33D-063E-4AB7-831B-F48A8005B21B}"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8473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4DA8C-23CA-4618-ADEE-47DB86174F5B}" type="datetimeFigureOut">
              <a:rPr lang="en-IN" smtClean="0"/>
              <a:t>18-05-2026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8CF33D-063E-4AB7-831B-F48A8005B21B}"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9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4DA8C-23CA-4618-ADEE-47DB86174F5B}" type="datetimeFigureOut">
              <a:rPr lang="en-IN" smtClean="0"/>
              <a:t>18-05-2026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8CF33D-063E-4AB7-831B-F48A8005B21B}" type="slidenum">
              <a:rPr lang="en-IN" smtClean="0"/>
              <a:t>‹#›</a:t>
            </a:fld>
            <a:endParaRPr lang="en-IN"/>
          </a:p>
        </p:txBody>
      </p:sp>
    </p:spTree>
    <p:extLst>
      <p:ext uri="{BB962C8B-B14F-4D97-AF65-F5344CB8AC3E}">
        <p14:creationId xmlns:p14="http://schemas.microsoft.com/office/powerpoint/2010/main" val="37872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4DA8C-23CA-4618-ADEE-47DB86174F5B}" type="datetimeFigureOut">
              <a:rPr lang="en-IN" smtClean="0"/>
              <a:t>18-05-2026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E8CF33D-063E-4AB7-831B-F48A8005B21B}"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981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4DA8C-23CA-4618-ADEE-47DB86174F5B}" type="datetimeFigureOut">
              <a:rPr lang="en-IN" smtClean="0"/>
              <a:t>18-05-2026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8CF33D-063E-4AB7-831B-F48A8005B21B}" type="slidenum">
              <a:rPr lang="en-IN" smtClean="0"/>
              <a:t>‹#›</a:t>
            </a:fld>
            <a:endParaRPr lang="en-IN"/>
          </a:p>
        </p:txBody>
      </p:sp>
    </p:spTree>
    <p:extLst>
      <p:ext uri="{BB962C8B-B14F-4D97-AF65-F5344CB8AC3E}">
        <p14:creationId xmlns:p14="http://schemas.microsoft.com/office/powerpoint/2010/main" val="228435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4DA8C-23CA-4618-ADEE-47DB86174F5B}" type="datetimeFigureOut">
              <a:rPr lang="en-IN" smtClean="0"/>
              <a:t>18-05-2026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E8CF33D-063E-4AB7-831B-F48A8005B21B}"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503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4DA8C-23CA-4618-ADEE-47DB86174F5B}" type="datetimeFigureOut">
              <a:rPr lang="en-IN" smtClean="0"/>
              <a:t>18-05-2026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E8CF33D-063E-4AB7-831B-F48A8005B21B}"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5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4DA8C-23CA-4618-ADEE-47DB86174F5B}" type="datetimeFigureOut">
              <a:rPr lang="en-IN" smtClean="0"/>
              <a:t>18-05-2026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E8CF33D-063E-4AB7-831B-F48A8005B21B}" type="slidenum">
              <a:rPr lang="en-IN" smtClean="0"/>
              <a:t>‹#›</a:t>
            </a:fld>
            <a:endParaRPr lang="en-IN"/>
          </a:p>
        </p:txBody>
      </p:sp>
    </p:spTree>
    <p:extLst>
      <p:ext uri="{BB962C8B-B14F-4D97-AF65-F5344CB8AC3E}">
        <p14:creationId xmlns:p14="http://schemas.microsoft.com/office/powerpoint/2010/main" val="413150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4DA8C-23CA-4618-ADEE-47DB86174F5B}" type="datetimeFigureOut">
              <a:rPr lang="en-IN" smtClean="0"/>
              <a:t>18-05-2026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8CF33D-063E-4AB7-831B-F48A8005B21B}"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08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4DA8C-23CA-4618-ADEE-47DB86174F5B}" type="datetimeFigureOut">
              <a:rPr lang="en-IN" smtClean="0"/>
              <a:t>18-05-2026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E8CF33D-063E-4AB7-831B-F48A8005B21B}" type="slidenum">
              <a:rPr lang="en-IN" smtClean="0"/>
              <a:t>‹#›</a:t>
            </a:fld>
            <a:endParaRPr lang="en-IN"/>
          </a:p>
        </p:txBody>
      </p:sp>
    </p:spTree>
    <p:extLst>
      <p:ext uri="{BB962C8B-B14F-4D97-AF65-F5344CB8AC3E}">
        <p14:creationId xmlns:p14="http://schemas.microsoft.com/office/powerpoint/2010/main" val="327331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D4DA8C-23CA-4618-ADEE-47DB86174F5B}" type="datetimeFigureOut">
              <a:rPr lang="en-IN" smtClean="0"/>
              <a:t>18-05-2026</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8CF33D-063E-4AB7-831B-F48A8005B21B}" type="slidenum">
              <a:rPr lang="en-IN" smtClean="0"/>
              <a:t>‹#›</a:t>
            </a:fld>
            <a:endParaRPr lang="en-IN"/>
          </a:p>
        </p:txBody>
      </p:sp>
    </p:spTree>
    <p:extLst>
      <p:ext uri="{BB962C8B-B14F-4D97-AF65-F5344CB8AC3E}">
        <p14:creationId xmlns:p14="http://schemas.microsoft.com/office/powerpoint/2010/main" val="2621280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Emergency Provisions</a:t>
            </a:r>
            <a:endParaRPr lang="en-IN" dirty="0"/>
          </a:p>
        </p:txBody>
      </p:sp>
      <p:sp>
        <p:nvSpPr>
          <p:cNvPr id="3" name="Subtitle 2"/>
          <p:cNvSpPr>
            <a:spLocks noGrp="1"/>
          </p:cNvSpPr>
          <p:nvPr>
            <p:ph type="subTitle" idx="1"/>
          </p:nvPr>
        </p:nvSpPr>
        <p:spPr/>
        <p:txBody>
          <a:bodyPr>
            <a:normAutofit lnSpcReduction="10000"/>
          </a:bodyPr>
          <a:lstStyle/>
          <a:p>
            <a:r>
              <a:rPr lang="en-US" dirty="0" err="1"/>
              <a:t>Dr</a:t>
            </a:r>
            <a:r>
              <a:rPr lang="en-US" dirty="0"/>
              <a:t> </a:t>
            </a:r>
            <a:r>
              <a:rPr lang="en-US" dirty="0" err="1"/>
              <a:t>Swapna</a:t>
            </a:r>
            <a:r>
              <a:rPr lang="en-US" dirty="0"/>
              <a:t> </a:t>
            </a:r>
            <a:r>
              <a:rPr lang="en-US" dirty="0" err="1"/>
              <a:t>Manindranath</a:t>
            </a:r>
            <a:r>
              <a:rPr lang="en-US" dirty="0"/>
              <a:t> </a:t>
            </a:r>
            <a:r>
              <a:rPr lang="en-US" dirty="0" err="1"/>
              <a:t>Deka</a:t>
            </a:r>
            <a:r>
              <a:rPr lang="en-US" dirty="0"/>
              <a:t>, LLM, </a:t>
            </a:r>
            <a:r>
              <a:rPr lang="en-US" dirty="0" err="1"/>
              <a:t>Phd</a:t>
            </a:r>
            <a:endParaRPr lang="en-US" dirty="0"/>
          </a:p>
          <a:p>
            <a:r>
              <a:rPr lang="en-US" dirty="0"/>
              <a:t>Vice Principal, </a:t>
            </a:r>
          </a:p>
          <a:p>
            <a:r>
              <a:rPr lang="en-US" dirty="0"/>
              <a:t>Dispur Law College</a:t>
            </a:r>
            <a:endParaRPr lang="en-IN" dirty="0"/>
          </a:p>
        </p:txBody>
      </p:sp>
    </p:spTree>
    <p:extLst>
      <p:ext uri="{BB962C8B-B14F-4D97-AF65-F5344CB8AC3E}">
        <p14:creationId xmlns:p14="http://schemas.microsoft.com/office/powerpoint/2010/main" val="1378959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important judgments on Art 352</a:t>
            </a:r>
            <a:endParaRPr lang="en-IN" dirty="0"/>
          </a:p>
        </p:txBody>
      </p:sp>
      <p:sp>
        <p:nvSpPr>
          <p:cNvPr id="3" name="Content Placeholder 2"/>
          <p:cNvSpPr>
            <a:spLocks noGrp="1"/>
          </p:cNvSpPr>
          <p:nvPr>
            <p:ph idx="1"/>
          </p:nvPr>
        </p:nvSpPr>
        <p:spPr/>
        <p:txBody>
          <a:bodyPr/>
          <a:lstStyle/>
          <a:p>
            <a:r>
              <a:rPr lang="en-US" dirty="0"/>
              <a:t>1) </a:t>
            </a:r>
            <a:r>
              <a:rPr lang="en-US" dirty="0" err="1"/>
              <a:t>Makhan</a:t>
            </a:r>
            <a:r>
              <a:rPr lang="en-US" dirty="0"/>
              <a:t> Singh v State of Punjab, AIR 1964 SC 381.</a:t>
            </a:r>
          </a:p>
          <a:p>
            <a:r>
              <a:rPr lang="en-US" dirty="0"/>
              <a:t>2) ADM, Jabalpur v Shiv </a:t>
            </a:r>
            <a:r>
              <a:rPr lang="en-US" dirty="0" err="1"/>
              <a:t>Kanta</a:t>
            </a:r>
            <a:r>
              <a:rPr lang="en-US" dirty="0"/>
              <a:t> Shukla, AIR 1976 SC 1207</a:t>
            </a:r>
            <a:endParaRPr lang="en-IN" dirty="0"/>
          </a:p>
        </p:txBody>
      </p:sp>
    </p:spTree>
    <p:extLst>
      <p:ext uri="{BB962C8B-B14F-4D97-AF65-F5344CB8AC3E}">
        <p14:creationId xmlns:p14="http://schemas.microsoft.com/office/powerpoint/2010/main" val="401945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Emergency/ President’s Rule/ Governor’s Rule – Art 356</a:t>
            </a:r>
            <a:endParaRPr lang="en-IN" dirty="0"/>
          </a:p>
        </p:txBody>
      </p:sp>
      <p:sp>
        <p:nvSpPr>
          <p:cNvPr id="3" name="Content Placeholder 2"/>
          <p:cNvSpPr>
            <a:spLocks noGrp="1"/>
          </p:cNvSpPr>
          <p:nvPr>
            <p:ph idx="1"/>
          </p:nvPr>
        </p:nvSpPr>
        <p:spPr/>
        <p:txBody>
          <a:bodyPr>
            <a:normAutofit/>
          </a:bodyPr>
          <a:lstStyle/>
          <a:p>
            <a:r>
              <a:rPr lang="en-US" dirty="0"/>
              <a:t>Ground – Failure of Constitutional Machinery in the State on receipt of a report from the Governor or otherwise.</a:t>
            </a:r>
          </a:p>
          <a:p>
            <a:r>
              <a:rPr lang="en-US" dirty="0"/>
              <a:t>Duration – Initial duration is two months. Later 6 months on approval by both Houses of the Parliament. Maximum duration is 3 years for the state of Punjab. Max period extended to 5 years by amendment ( by 64</a:t>
            </a:r>
            <a:r>
              <a:rPr lang="en-US" baseline="30000" dirty="0"/>
              <a:t>th</a:t>
            </a:r>
            <a:r>
              <a:rPr lang="en-US" dirty="0"/>
              <a:t> &amp; 67</a:t>
            </a:r>
            <a:r>
              <a:rPr lang="en-US" baseline="30000" dirty="0"/>
              <a:t>th</a:t>
            </a:r>
            <a:r>
              <a:rPr lang="en-US" dirty="0"/>
              <a:t> of 1990 &amp; 68</a:t>
            </a:r>
            <a:r>
              <a:rPr lang="en-US" baseline="30000" dirty="0"/>
              <a:t>th</a:t>
            </a:r>
            <a:r>
              <a:rPr lang="en-US" dirty="0"/>
              <a:t> of 1991).</a:t>
            </a:r>
          </a:p>
          <a:p>
            <a:r>
              <a:rPr lang="en-US" dirty="0"/>
              <a:t>Procedure – Similar to National Emergency under Art 352</a:t>
            </a:r>
            <a:endParaRPr lang="en-IN" dirty="0"/>
          </a:p>
        </p:txBody>
      </p:sp>
    </p:spTree>
    <p:extLst>
      <p:ext uri="{BB962C8B-B14F-4D97-AF65-F5344CB8AC3E}">
        <p14:creationId xmlns:p14="http://schemas.microsoft.com/office/powerpoint/2010/main" val="84876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changes</a:t>
            </a:r>
            <a:endParaRPr lang="en-IN" dirty="0"/>
          </a:p>
        </p:txBody>
      </p:sp>
      <p:sp>
        <p:nvSpPr>
          <p:cNvPr id="3" name="Content Placeholder 2"/>
          <p:cNvSpPr>
            <a:spLocks noGrp="1"/>
          </p:cNvSpPr>
          <p:nvPr>
            <p:ph idx="1"/>
          </p:nvPr>
        </p:nvSpPr>
        <p:spPr/>
        <p:txBody>
          <a:bodyPr/>
          <a:lstStyle/>
          <a:p>
            <a:r>
              <a:rPr lang="en-US" dirty="0"/>
              <a:t>1) The President may assume to himself all or any of the functions of the Government of the State or the Governor;</a:t>
            </a:r>
          </a:p>
          <a:p>
            <a:r>
              <a:rPr lang="en-US" dirty="0"/>
              <a:t>2) The President may declare that the powers of the Legislature of the State shall be exercised by or under the authority of the Parliament.</a:t>
            </a:r>
          </a:p>
          <a:p>
            <a:r>
              <a:rPr lang="en-US" dirty="0"/>
              <a:t>3) make such incidental or consequential provisions as may appear necessary or desirable to the President.</a:t>
            </a:r>
            <a:endParaRPr lang="en-IN" dirty="0"/>
          </a:p>
        </p:txBody>
      </p:sp>
    </p:spTree>
    <p:extLst>
      <p:ext uri="{BB962C8B-B14F-4D97-AF65-F5344CB8AC3E}">
        <p14:creationId xmlns:p14="http://schemas.microsoft.com/office/powerpoint/2010/main" val="20059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judgments</a:t>
            </a:r>
            <a:endParaRPr lang="en-IN" dirty="0"/>
          </a:p>
        </p:txBody>
      </p:sp>
      <p:sp>
        <p:nvSpPr>
          <p:cNvPr id="3" name="Content Placeholder 2"/>
          <p:cNvSpPr>
            <a:spLocks noGrp="1"/>
          </p:cNvSpPr>
          <p:nvPr>
            <p:ph idx="1"/>
          </p:nvPr>
        </p:nvSpPr>
        <p:spPr/>
        <p:txBody>
          <a:bodyPr/>
          <a:lstStyle/>
          <a:p>
            <a:r>
              <a:rPr lang="en-US" dirty="0"/>
              <a:t>1) State of Rajasthan v Union of India, AIR 1977 SCC 1361</a:t>
            </a:r>
          </a:p>
          <a:p>
            <a:r>
              <a:rPr lang="en-US" dirty="0"/>
              <a:t>2) S R </a:t>
            </a:r>
            <a:r>
              <a:rPr lang="en-US" dirty="0" err="1"/>
              <a:t>Bommai</a:t>
            </a:r>
            <a:r>
              <a:rPr lang="en-US" dirty="0"/>
              <a:t> v State AIR 1994 SC 1918.</a:t>
            </a:r>
            <a:endParaRPr lang="en-IN" dirty="0"/>
          </a:p>
        </p:txBody>
      </p:sp>
    </p:spTree>
    <p:extLst>
      <p:ext uri="{BB962C8B-B14F-4D97-AF65-F5344CB8AC3E}">
        <p14:creationId xmlns:p14="http://schemas.microsoft.com/office/powerpoint/2010/main" val="1566006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Emergency (Art 360)</a:t>
            </a:r>
            <a:endParaRPr lang="en-IN" dirty="0"/>
          </a:p>
        </p:txBody>
      </p:sp>
      <p:sp>
        <p:nvSpPr>
          <p:cNvPr id="3" name="Content Placeholder 2"/>
          <p:cNvSpPr>
            <a:spLocks noGrp="1"/>
          </p:cNvSpPr>
          <p:nvPr>
            <p:ph idx="1"/>
          </p:nvPr>
        </p:nvSpPr>
        <p:spPr/>
        <p:txBody>
          <a:bodyPr/>
          <a:lstStyle/>
          <a:p>
            <a:r>
              <a:rPr lang="en-US" dirty="0"/>
              <a:t>Ground – when the financial stability and credit of India is disturbed</a:t>
            </a:r>
          </a:p>
          <a:p>
            <a:r>
              <a:rPr lang="en-US" dirty="0"/>
              <a:t>Duration – One month min with 6 months of extension subject to approval by both Houses of the Parliament.</a:t>
            </a:r>
          </a:p>
          <a:p>
            <a:r>
              <a:rPr lang="en-US" dirty="0"/>
              <a:t>Procedure – Same as National Emergency and State Emergency.</a:t>
            </a:r>
            <a:endParaRPr lang="en-IN" dirty="0"/>
          </a:p>
        </p:txBody>
      </p:sp>
    </p:spTree>
    <p:extLst>
      <p:ext uri="{BB962C8B-B14F-4D97-AF65-F5344CB8AC3E}">
        <p14:creationId xmlns:p14="http://schemas.microsoft.com/office/powerpoint/2010/main" val="1196520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changes</a:t>
            </a:r>
            <a:endParaRPr lang="en-IN" dirty="0"/>
          </a:p>
        </p:txBody>
      </p:sp>
      <p:sp>
        <p:nvSpPr>
          <p:cNvPr id="3" name="Content Placeholder 2"/>
          <p:cNvSpPr>
            <a:spLocks noGrp="1"/>
          </p:cNvSpPr>
          <p:nvPr>
            <p:ph idx="1"/>
          </p:nvPr>
        </p:nvSpPr>
        <p:spPr/>
        <p:txBody>
          <a:bodyPr/>
          <a:lstStyle/>
          <a:p>
            <a:r>
              <a:rPr lang="en-US" dirty="0"/>
              <a:t>1) A provision requiring the reduction of salaries and allowances of all or any class of the employees of the State;</a:t>
            </a:r>
          </a:p>
          <a:p>
            <a:r>
              <a:rPr lang="en-US" dirty="0"/>
              <a:t>2) A provision requiring that all Money Bills are to be reserved for the consideration of the President after they are passed by the State legislature;</a:t>
            </a:r>
          </a:p>
          <a:p>
            <a:r>
              <a:rPr lang="en-US" dirty="0"/>
              <a:t>3) A provision for the reduction of salaries of al classes of employees connected with the affairs of the Union including the judges of the Supreme Court and the High Courts.</a:t>
            </a:r>
            <a:endParaRPr lang="en-IN" dirty="0"/>
          </a:p>
        </p:txBody>
      </p:sp>
    </p:spTree>
    <p:extLst>
      <p:ext uri="{BB962C8B-B14F-4D97-AF65-F5344CB8AC3E}">
        <p14:creationId xmlns:p14="http://schemas.microsoft.com/office/powerpoint/2010/main" val="339107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endParaRPr lang="en-IN" dirty="0"/>
          </a:p>
        </p:txBody>
      </p:sp>
      <p:pic>
        <p:nvPicPr>
          <p:cNvPr id="6" name="Content Placeholder 5"/>
          <p:cNvPicPr>
            <a:picLocks noGrp="1" noChangeAspect="1"/>
          </p:cNvPicPr>
          <p:nvPr>
            <p:ph idx="1"/>
          </p:nvPr>
        </p:nvPicPr>
        <p:blipFill>
          <a:blip r:embed="rId2"/>
          <a:stretch>
            <a:fillRect/>
          </a:stretch>
        </p:blipFill>
        <p:spPr>
          <a:xfrm>
            <a:off x="1454728" y="2382982"/>
            <a:ext cx="9213272" cy="3214254"/>
          </a:xfrm>
          <a:prstGeom prst="rect">
            <a:avLst/>
          </a:prstGeom>
        </p:spPr>
      </p:pic>
    </p:spTree>
    <p:extLst>
      <p:ext uri="{BB962C8B-B14F-4D97-AF65-F5344CB8AC3E}">
        <p14:creationId xmlns:p14="http://schemas.microsoft.com/office/powerpoint/2010/main" val="412418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Constitutional Provisions.</a:t>
            </a:r>
            <a:endParaRPr lang="en-IN" dirty="0"/>
          </a:p>
        </p:txBody>
      </p:sp>
      <p:sp>
        <p:nvSpPr>
          <p:cNvPr id="3" name="Content Placeholder 2"/>
          <p:cNvSpPr>
            <a:spLocks noGrp="1"/>
          </p:cNvSpPr>
          <p:nvPr>
            <p:ph idx="1"/>
          </p:nvPr>
        </p:nvSpPr>
        <p:spPr/>
        <p:txBody>
          <a:bodyPr>
            <a:normAutofit fontScale="92500" lnSpcReduction="10000"/>
          </a:bodyPr>
          <a:lstStyle/>
          <a:p>
            <a:r>
              <a:rPr lang="en-US" dirty="0"/>
              <a:t>Part XVIII (18</a:t>
            </a:r>
            <a:r>
              <a:rPr lang="en-US" baseline="30000" dirty="0"/>
              <a:t>th</a:t>
            </a:r>
            <a:r>
              <a:rPr lang="en-US" dirty="0"/>
              <a:t>) of the Constitution contains the title “ Emergency Provisions” from Articles 352 to 360.</a:t>
            </a:r>
          </a:p>
          <a:p>
            <a:r>
              <a:rPr lang="en-US" dirty="0"/>
              <a:t>The Constitution envisages three types of Emergency-</a:t>
            </a:r>
          </a:p>
          <a:p>
            <a:r>
              <a:rPr lang="en-US" dirty="0"/>
              <a:t>1) National Emergency (Art 352)- due to war, eternal aggression or armed rebellion</a:t>
            </a:r>
          </a:p>
          <a:p>
            <a:r>
              <a:rPr lang="en-US" dirty="0"/>
              <a:t>2) State Emergency/ President’s Rule/Governor’s Rule ( Art 356) – due to failure of constitutional machinery in the State.</a:t>
            </a:r>
          </a:p>
          <a:p>
            <a:r>
              <a:rPr lang="en-US" dirty="0"/>
              <a:t>3) Financial Emergency (Art 360)- when the financial stability and credit of India is disturbed.</a:t>
            </a:r>
            <a:endParaRPr lang="en-IN" dirty="0"/>
          </a:p>
        </p:txBody>
      </p:sp>
    </p:spTree>
    <p:extLst>
      <p:ext uri="{BB962C8B-B14F-4D97-AF65-F5344CB8AC3E}">
        <p14:creationId xmlns:p14="http://schemas.microsoft.com/office/powerpoint/2010/main" val="280658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National Emergency (Art 352): Procedural Aspects</a:t>
            </a:r>
            <a:endParaRPr lang="en-IN" sz="3600" dirty="0"/>
          </a:p>
        </p:txBody>
      </p:sp>
      <p:sp>
        <p:nvSpPr>
          <p:cNvPr id="3" name="Content Placeholder 2"/>
          <p:cNvSpPr>
            <a:spLocks noGrp="1"/>
          </p:cNvSpPr>
          <p:nvPr>
            <p:ph idx="1"/>
          </p:nvPr>
        </p:nvSpPr>
        <p:spPr/>
        <p:txBody>
          <a:bodyPr>
            <a:normAutofit fontScale="92500"/>
          </a:bodyPr>
          <a:lstStyle/>
          <a:p>
            <a:r>
              <a:rPr lang="en-US" dirty="0"/>
              <a:t>The President proclaims a National Emergency on the aid and advice of the PM and the Ministers of Cabinet Rank has been communicated to him in writing..</a:t>
            </a:r>
          </a:p>
          <a:p>
            <a:r>
              <a:rPr lang="en-US" dirty="0"/>
              <a:t>Initially it remains for a period of one month but requires an approval by both the Houses of the Parliament to be continued for another six months.</a:t>
            </a:r>
          </a:p>
          <a:p>
            <a:r>
              <a:rPr lang="en-US" dirty="0"/>
              <a:t>A resolution may be passed by either House of the Parliament for </a:t>
            </a:r>
            <a:r>
              <a:rPr lang="en-US" dirty="0" err="1"/>
              <a:t>contiuing</a:t>
            </a:r>
            <a:r>
              <a:rPr lang="en-US" dirty="0"/>
              <a:t> only by a majority of the total membership of that House and by a majority of not less than two-thirds of the members of that House present and voting present .</a:t>
            </a:r>
            <a:endParaRPr lang="en-IN" dirty="0"/>
          </a:p>
        </p:txBody>
      </p:sp>
    </p:spTree>
    <p:extLst>
      <p:ext uri="{BB962C8B-B14F-4D97-AF65-F5344CB8AC3E}">
        <p14:creationId xmlns:p14="http://schemas.microsoft.com/office/powerpoint/2010/main" val="19331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Grounds and Duration</a:t>
            </a:r>
            <a:endParaRPr lang="en-IN" dirty="0"/>
          </a:p>
        </p:txBody>
      </p:sp>
      <p:sp>
        <p:nvSpPr>
          <p:cNvPr id="3" name="Content Placeholder 2"/>
          <p:cNvSpPr>
            <a:spLocks noGrp="1"/>
          </p:cNvSpPr>
          <p:nvPr>
            <p:ph idx="1"/>
          </p:nvPr>
        </p:nvSpPr>
        <p:spPr/>
        <p:txBody>
          <a:bodyPr>
            <a:normAutofit fontScale="92500" lnSpcReduction="10000"/>
          </a:bodyPr>
          <a:lstStyle/>
          <a:p>
            <a:r>
              <a:rPr lang="en-US" dirty="0"/>
              <a:t>Grounds</a:t>
            </a:r>
            <a:r>
              <a:rPr lang="en-IN" dirty="0"/>
              <a:t> – war, external aggression and armed rebellion. The ground  internal disturbance” has been replaced by the ground “ armed rebellion” through the </a:t>
            </a:r>
            <a:r>
              <a:rPr lang="en-IN" dirty="0" err="1"/>
              <a:t>Const</a:t>
            </a:r>
            <a:r>
              <a:rPr lang="en-IN" dirty="0"/>
              <a:t> . 44</a:t>
            </a:r>
            <a:r>
              <a:rPr lang="en-IN" baseline="30000" dirty="0"/>
              <a:t>th</a:t>
            </a:r>
            <a:r>
              <a:rPr lang="en-IN" dirty="0"/>
              <a:t> </a:t>
            </a:r>
            <a:r>
              <a:rPr lang="en-IN" dirty="0" err="1"/>
              <a:t>Amnd</a:t>
            </a:r>
            <a:r>
              <a:rPr lang="en-IN" dirty="0"/>
              <a:t> Act, 1978.</a:t>
            </a:r>
          </a:p>
          <a:p>
            <a:r>
              <a:rPr lang="en-US" dirty="0"/>
              <a:t>Initially one month. Later 6 months + 6 months + so on.</a:t>
            </a:r>
          </a:p>
          <a:p>
            <a:r>
              <a:rPr lang="en-US" dirty="0"/>
              <a:t>Three National Emergencies have been declared so far </a:t>
            </a:r>
          </a:p>
          <a:p>
            <a:r>
              <a:rPr lang="en-US" dirty="0"/>
              <a:t>1) On Oct 26, 1962 on the grounds of external aggression from China</a:t>
            </a:r>
          </a:p>
          <a:p>
            <a:r>
              <a:rPr lang="en-US" dirty="0"/>
              <a:t>2) On Dec 3, 1971 on the grounds of external aggression from Pakistan.</a:t>
            </a:r>
          </a:p>
          <a:p>
            <a:r>
              <a:rPr lang="en-US" dirty="0"/>
              <a:t>3) On June 25, 1975 on the grounds of internal disturbance.</a:t>
            </a:r>
          </a:p>
        </p:txBody>
      </p:sp>
    </p:spTree>
    <p:extLst>
      <p:ext uri="{BB962C8B-B14F-4D97-AF65-F5344CB8AC3E}">
        <p14:creationId xmlns:p14="http://schemas.microsoft.com/office/powerpoint/2010/main" val="113291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the </a:t>
            </a:r>
            <a:r>
              <a:rPr lang="en-US" dirty="0" err="1"/>
              <a:t>Lok</a:t>
            </a:r>
            <a:r>
              <a:rPr lang="en-US" dirty="0"/>
              <a:t> Sabha is dissolved.</a:t>
            </a:r>
            <a:endParaRPr lang="en-IN" dirty="0"/>
          </a:p>
        </p:txBody>
      </p:sp>
      <p:sp>
        <p:nvSpPr>
          <p:cNvPr id="3" name="Content Placeholder 2"/>
          <p:cNvSpPr>
            <a:spLocks noGrp="1"/>
          </p:cNvSpPr>
          <p:nvPr>
            <p:ph idx="1"/>
          </p:nvPr>
        </p:nvSpPr>
        <p:spPr/>
        <p:txBody>
          <a:bodyPr/>
          <a:lstStyle/>
          <a:p>
            <a:r>
              <a:rPr lang="en-US" dirty="0"/>
              <a:t>When the </a:t>
            </a:r>
            <a:r>
              <a:rPr lang="en-US" dirty="0" err="1"/>
              <a:t>Lok</a:t>
            </a:r>
            <a:r>
              <a:rPr lang="en-US" dirty="0"/>
              <a:t> Sabha is dissolved or the dissolution of the </a:t>
            </a:r>
            <a:r>
              <a:rPr lang="en-US" dirty="0" err="1"/>
              <a:t>Lok</a:t>
            </a:r>
            <a:r>
              <a:rPr lang="en-US" dirty="0"/>
              <a:t> </a:t>
            </a:r>
            <a:r>
              <a:rPr lang="en-US" dirty="0" err="1"/>
              <a:t>sabha</a:t>
            </a:r>
            <a:r>
              <a:rPr lang="en-US" dirty="0"/>
              <a:t> takes place during the period of one month when the National emergency is in operation </a:t>
            </a:r>
          </a:p>
          <a:p>
            <a:r>
              <a:rPr lang="en-US" dirty="0"/>
              <a:t>And if the resolution for continuance is passed by the Rajya Sabha but not by the </a:t>
            </a:r>
            <a:r>
              <a:rPr lang="en-US" dirty="0" err="1"/>
              <a:t>Lok</a:t>
            </a:r>
            <a:r>
              <a:rPr lang="en-US" dirty="0"/>
              <a:t> Sabha because of its dissolution then </a:t>
            </a:r>
          </a:p>
          <a:p>
            <a:r>
              <a:rPr lang="en-US" dirty="0"/>
              <a:t>Once the new </a:t>
            </a:r>
            <a:r>
              <a:rPr lang="en-US" dirty="0" err="1"/>
              <a:t>Lok</a:t>
            </a:r>
            <a:r>
              <a:rPr lang="en-US" dirty="0"/>
              <a:t> Sabha sits it has to be passed by the House within a period of  30 days of its constitution.</a:t>
            </a:r>
            <a:endParaRPr lang="en-IN" dirty="0"/>
          </a:p>
        </p:txBody>
      </p:sp>
    </p:spTree>
    <p:extLst>
      <p:ext uri="{BB962C8B-B14F-4D97-AF65-F5344CB8AC3E}">
        <p14:creationId xmlns:p14="http://schemas.microsoft.com/office/powerpoint/2010/main" val="131456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Revocation of National Emergency</a:t>
            </a:r>
            <a:endParaRPr lang="en-IN" dirty="0"/>
          </a:p>
        </p:txBody>
      </p:sp>
      <p:sp>
        <p:nvSpPr>
          <p:cNvPr id="3" name="Content Placeholder 2"/>
          <p:cNvSpPr>
            <a:spLocks noGrp="1"/>
          </p:cNvSpPr>
          <p:nvPr>
            <p:ph idx="1"/>
          </p:nvPr>
        </p:nvSpPr>
        <p:spPr/>
        <p:txBody>
          <a:bodyPr/>
          <a:lstStyle/>
          <a:p>
            <a:r>
              <a:rPr lang="en-US" dirty="0"/>
              <a:t>For revocation (cancellation) a notice in writing signed by not less than 1/10 members of the House of People has been given of their intention to move a resolution for disapproving/discontinuance –</a:t>
            </a:r>
          </a:p>
          <a:p>
            <a:r>
              <a:rPr lang="en-US" dirty="0"/>
              <a:t>(1) to the Speaker, when the House is in session</a:t>
            </a:r>
          </a:p>
          <a:p>
            <a:r>
              <a:rPr lang="en-US" dirty="0"/>
              <a:t>(2) to the President when the House is not in session.</a:t>
            </a:r>
          </a:p>
          <a:p>
            <a:r>
              <a:rPr lang="en-US" dirty="0"/>
              <a:t>Then a special sitting of the House shall be held within 14 days from the date of receiving the notice by the Speaker/ President as the case may be .</a:t>
            </a:r>
            <a:endParaRPr lang="en-IN" dirty="0"/>
          </a:p>
        </p:txBody>
      </p:sp>
    </p:spTree>
    <p:extLst>
      <p:ext uri="{BB962C8B-B14F-4D97-AF65-F5344CB8AC3E}">
        <p14:creationId xmlns:p14="http://schemas.microsoft.com/office/powerpoint/2010/main" val="175161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changes</a:t>
            </a:r>
            <a:endParaRPr lang="en-IN" dirty="0"/>
          </a:p>
        </p:txBody>
      </p:sp>
      <p:sp>
        <p:nvSpPr>
          <p:cNvPr id="3" name="Content Placeholder 2"/>
          <p:cNvSpPr>
            <a:spLocks noGrp="1"/>
          </p:cNvSpPr>
          <p:nvPr>
            <p:ph idx="1"/>
          </p:nvPr>
        </p:nvSpPr>
        <p:spPr/>
        <p:txBody>
          <a:bodyPr>
            <a:normAutofit fontScale="85000" lnSpcReduction="20000"/>
          </a:bodyPr>
          <a:lstStyle/>
          <a:p>
            <a:r>
              <a:rPr lang="en-US" dirty="0"/>
              <a:t>Following changes happens in the federal structure-</a:t>
            </a:r>
          </a:p>
          <a:p>
            <a:r>
              <a:rPr lang="en-US" dirty="0"/>
              <a:t>1)The Union Executive starts giving directions to the state executive in the manner in which they must perform; ( Art. 353(a))</a:t>
            </a:r>
          </a:p>
          <a:p>
            <a:r>
              <a:rPr lang="en-US" dirty="0"/>
              <a:t>2) The Union Parliament can pass laws not enumerated in the Union List (Art 353 (b))</a:t>
            </a:r>
          </a:p>
          <a:p>
            <a:r>
              <a:rPr lang="en-US" dirty="0"/>
              <a:t>3) As regards the financial distribution of powers between Art 268 to 279 undergoes a change ( Art 354)</a:t>
            </a:r>
          </a:p>
          <a:p>
            <a:r>
              <a:rPr lang="en-US" dirty="0"/>
              <a:t>4) Suspension of the fundamental freedoms (Art 358)</a:t>
            </a:r>
          </a:p>
          <a:p>
            <a:r>
              <a:rPr lang="en-US" dirty="0"/>
              <a:t>5) Suspension of the right to move the courts for enforcement of other fundamental rights. (Art 359)</a:t>
            </a:r>
          </a:p>
          <a:p>
            <a:endParaRPr lang="en-IN" dirty="0"/>
          </a:p>
        </p:txBody>
      </p:sp>
    </p:spTree>
    <p:extLst>
      <p:ext uri="{BB962C8B-B14F-4D97-AF65-F5344CB8AC3E}">
        <p14:creationId xmlns:p14="http://schemas.microsoft.com/office/powerpoint/2010/main" val="70376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brought by </a:t>
            </a:r>
            <a:r>
              <a:rPr lang="en-US" dirty="0" err="1"/>
              <a:t>Const</a:t>
            </a:r>
            <a:r>
              <a:rPr lang="en-US" dirty="0"/>
              <a:t> 44</a:t>
            </a:r>
            <a:r>
              <a:rPr lang="en-US" baseline="30000" dirty="0"/>
              <a:t>th</a:t>
            </a:r>
            <a:r>
              <a:rPr lang="en-US" dirty="0"/>
              <a:t> </a:t>
            </a:r>
            <a:r>
              <a:rPr lang="en-US" dirty="0" err="1"/>
              <a:t>Amnd</a:t>
            </a:r>
            <a:r>
              <a:rPr lang="en-US" dirty="0"/>
              <a:t> Act, 1978 </a:t>
            </a:r>
            <a:endParaRPr lang="en-IN" dirty="0"/>
          </a:p>
        </p:txBody>
      </p:sp>
      <p:sp>
        <p:nvSpPr>
          <p:cNvPr id="3" name="Content Placeholder 2"/>
          <p:cNvSpPr>
            <a:spLocks noGrp="1"/>
          </p:cNvSpPr>
          <p:nvPr>
            <p:ph idx="1"/>
          </p:nvPr>
        </p:nvSpPr>
        <p:spPr/>
        <p:txBody>
          <a:bodyPr>
            <a:normAutofit lnSpcReduction="10000"/>
          </a:bodyPr>
          <a:lstStyle/>
          <a:p>
            <a:r>
              <a:rPr lang="en-US" dirty="0"/>
              <a:t>Following changes brought by </a:t>
            </a:r>
            <a:r>
              <a:rPr lang="en-US" dirty="0" err="1"/>
              <a:t>const</a:t>
            </a:r>
            <a:r>
              <a:rPr lang="en-US" dirty="0"/>
              <a:t> 44</a:t>
            </a:r>
            <a:r>
              <a:rPr lang="en-US" baseline="30000" dirty="0"/>
              <a:t>th</a:t>
            </a:r>
            <a:r>
              <a:rPr lang="en-US" dirty="0"/>
              <a:t> </a:t>
            </a:r>
            <a:r>
              <a:rPr lang="en-US" dirty="0" err="1"/>
              <a:t>Amnd</a:t>
            </a:r>
            <a:r>
              <a:rPr lang="en-US" dirty="0"/>
              <a:t> Act 1978 in Art. 352</a:t>
            </a:r>
          </a:p>
          <a:p>
            <a:r>
              <a:rPr lang="en-US" dirty="0"/>
              <a:t>1) The third ground “internal disturbance” replaced by the ground “ armed rebellion”</a:t>
            </a:r>
          </a:p>
          <a:p>
            <a:r>
              <a:rPr lang="en-US" dirty="0"/>
              <a:t>2) The executive decision to proclaim a National Emergency need to be placed before and approved by both Houses of the Parliament by the same majority.</a:t>
            </a:r>
          </a:p>
          <a:p>
            <a:r>
              <a:rPr lang="en-US" dirty="0"/>
              <a:t>3) The right to move the Courts for enforcement of fundamental rights under Art 21 and 22 cannot be taken away even during National Emergency.</a:t>
            </a:r>
            <a:endParaRPr lang="en-IN" dirty="0"/>
          </a:p>
        </p:txBody>
      </p:sp>
    </p:spTree>
    <p:extLst>
      <p:ext uri="{BB962C8B-B14F-4D97-AF65-F5344CB8AC3E}">
        <p14:creationId xmlns:p14="http://schemas.microsoft.com/office/powerpoint/2010/main" val="706310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between Art 358 and Art 359</a:t>
            </a:r>
            <a:endParaRPr lang="en-IN" dirty="0"/>
          </a:p>
        </p:txBody>
      </p:sp>
      <p:sp>
        <p:nvSpPr>
          <p:cNvPr id="3" name="Content Placeholder 2"/>
          <p:cNvSpPr>
            <a:spLocks noGrp="1"/>
          </p:cNvSpPr>
          <p:nvPr>
            <p:ph idx="1"/>
          </p:nvPr>
        </p:nvSpPr>
        <p:spPr/>
        <p:txBody>
          <a:bodyPr>
            <a:normAutofit fontScale="85000" lnSpcReduction="10000"/>
          </a:bodyPr>
          <a:lstStyle/>
          <a:p>
            <a:r>
              <a:rPr lang="en-US" dirty="0"/>
              <a:t>Art 19 gets automatically suspended under Art 358. Right to move the courts for enforcement of fundamental rights are not automatically suspended under Art 359 and it needs a Presidential order.</a:t>
            </a:r>
          </a:p>
          <a:p>
            <a:r>
              <a:rPr lang="en-US" dirty="0"/>
              <a:t>Under Art 358, Art 19 is suspended during the whole duration of emergency. Under Art 359 the right to move the courts for enforcement of fundamental rights remains either during the whole or for a shorter period of emergency.</a:t>
            </a:r>
          </a:p>
          <a:p>
            <a:r>
              <a:rPr lang="en-US" dirty="0"/>
              <a:t>The suspension of Art 19 under Art 358 applies to the whole of the country. The suspension under Art 359 applies to the whole of India or is confined to any part of India.</a:t>
            </a:r>
          </a:p>
          <a:p>
            <a:r>
              <a:rPr lang="en-US" dirty="0"/>
              <a:t>Art 359 operates on any ground. Art 358 operates only on grounds of “war” or “external aggression”.</a:t>
            </a:r>
            <a:endParaRPr lang="en-IN" dirty="0"/>
          </a:p>
        </p:txBody>
      </p:sp>
    </p:spTree>
    <p:extLst>
      <p:ext uri="{BB962C8B-B14F-4D97-AF65-F5344CB8AC3E}">
        <p14:creationId xmlns:p14="http://schemas.microsoft.com/office/powerpoint/2010/main" val="38082679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324</TotalTime>
  <Words>1204</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Emergency Provisions</vt:lpstr>
      <vt:lpstr>Constitutional Provisions.</vt:lpstr>
      <vt:lpstr>National Emergency (Art 352): Procedural Aspects</vt:lpstr>
      <vt:lpstr>Grounds and Duration</vt:lpstr>
      <vt:lpstr>When the Lok Sabha is dissolved.</vt:lpstr>
      <vt:lpstr>Revocation of National Emergency</vt:lpstr>
      <vt:lpstr>Structural changes</vt:lpstr>
      <vt:lpstr>Changes brought by Const 44th Amnd Act, 1978 </vt:lpstr>
      <vt:lpstr>Difference between Art 358 and Art 359</vt:lpstr>
      <vt:lpstr>Some important judgments on Art 352</vt:lpstr>
      <vt:lpstr>State Emergency/ President’s Rule/ Governor’s Rule – Art 356</vt:lpstr>
      <vt:lpstr>Structural changes</vt:lpstr>
      <vt:lpstr>Important judgments</vt:lpstr>
      <vt:lpstr>Financial Emergency (Art 360)</vt:lpstr>
      <vt:lpstr>Structural changes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Provisions</dc:title>
  <dc:creator>HP</dc:creator>
  <cp:lastModifiedBy>Dispur College</cp:lastModifiedBy>
  <cp:revision>21</cp:revision>
  <dcterms:created xsi:type="dcterms:W3CDTF">2026-05-15T05:36:35Z</dcterms:created>
  <dcterms:modified xsi:type="dcterms:W3CDTF">2026-05-18T07:11:40Z</dcterms:modified>
</cp:coreProperties>
</file>